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Comfortaa SemiBold"/>
      <p:regular r:id="rId46"/>
      <p:bold r:id="rId47"/>
    </p:embeddedFont>
    <p:embeddedFont>
      <p:font typeface="Montserrat SemiBold"/>
      <p:regular r:id="rId48"/>
      <p:bold r:id="rId49"/>
      <p:italic r:id="rId50"/>
      <p:boldItalic r:id="rId51"/>
    </p:embeddedFont>
    <p:embeddedFont>
      <p:font typeface="Assistant SemiBold"/>
      <p:regular r:id="rId52"/>
      <p:bold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Bebas Neue"/>
      <p:regular r:id="rId58"/>
    </p:embeddedFont>
    <p:embeddedFont>
      <p:font typeface="Assistant"/>
      <p:regular r:id="rId59"/>
      <p:bold r:id="rId60"/>
    </p:embeddedFont>
    <p:embeddedFont>
      <p:font typeface="Montserrat Medium"/>
      <p:regular r:id="rId61"/>
      <p:bold r:id="rId62"/>
      <p:italic r:id="rId63"/>
      <p:boldItalic r:id="rId64"/>
    </p:embeddedFont>
    <p:embeddedFont>
      <p:font typeface="EB Garamond"/>
      <p:regular r:id="rId65"/>
      <p:bold r:id="rId66"/>
      <p:italic r:id="rId67"/>
      <p:boldItalic r:id="rId68"/>
    </p:embeddedFont>
    <p:embeddedFont>
      <p:font typeface="Gudea"/>
      <p:regular r:id="rId69"/>
      <p:bold r:id="rId70"/>
      <p: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ComfortaaSemiBold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SemiBold-regular.fntdata"/><Relationship Id="rId47" Type="http://schemas.openxmlformats.org/officeDocument/2006/relationships/font" Target="fonts/ComfortaaSemiBold-bold.fntdata"/><Relationship Id="rId49" Type="http://schemas.openxmlformats.org/officeDocument/2006/relationships/font" Target="fonts/Montserrat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Gudea-italic.fntdata"/><Relationship Id="rId70" Type="http://schemas.openxmlformats.org/officeDocument/2006/relationships/font" Target="fonts/Gudea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Medium-bold.fntdata"/><Relationship Id="rId61" Type="http://schemas.openxmlformats.org/officeDocument/2006/relationships/font" Target="fonts/MontserratMedium-regular.fntdata"/><Relationship Id="rId20" Type="http://schemas.openxmlformats.org/officeDocument/2006/relationships/slide" Target="slides/slide16.xml"/><Relationship Id="rId64" Type="http://schemas.openxmlformats.org/officeDocument/2006/relationships/font" Target="fonts/MontserratMedium-boldItalic.fntdata"/><Relationship Id="rId63" Type="http://schemas.openxmlformats.org/officeDocument/2006/relationships/font" Target="fonts/MontserratMedium-italic.fntdata"/><Relationship Id="rId22" Type="http://schemas.openxmlformats.org/officeDocument/2006/relationships/slide" Target="slides/slide18.xml"/><Relationship Id="rId66" Type="http://schemas.openxmlformats.org/officeDocument/2006/relationships/font" Target="fonts/EBGaramond-bold.fntdata"/><Relationship Id="rId21" Type="http://schemas.openxmlformats.org/officeDocument/2006/relationships/slide" Target="slides/slide17.xml"/><Relationship Id="rId65" Type="http://schemas.openxmlformats.org/officeDocument/2006/relationships/font" Target="fonts/EBGaramond-regular.fntdata"/><Relationship Id="rId24" Type="http://schemas.openxmlformats.org/officeDocument/2006/relationships/slide" Target="slides/slide20.xml"/><Relationship Id="rId68" Type="http://schemas.openxmlformats.org/officeDocument/2006/relationships/font" Target="fonts/EBGaramond-boldItalic.fntdata"/><Relationship Id="rId23" Type="http://schemas.openxmlformats.org/officeDocument/2006/relationships/slide" Target="slides/slide19.xml"/><Relationship Id="rId67" Type="http://schemas.openxmlformats.org/officeDocument/2006/relationships/font" Target="fonts/EBGaramond-italic.fntdata"/><Relationship Id="rId60" Type="http://schemas.openxmlformats.org/officeDocument/2006/relationships/font" Target="fonts/Assistant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Gudea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SemiBold-boldItalic.fntdata"/><Relationship Id="rId50" Type="http://schemas.openxmlformats.org/officeDocument/2006/relationships/font" Target="fonts/MontserratSemiBold-italic.fntdata"/><Relationship Id="rId53" Type="http://schemas.openxmlformats.org/officeDocument/2006/relationships/font" Target="fonts/AssistantSemiBold-bold.fntdata"/><Relationship Id="rId52" Type="http://schemas.openxmlformats.org/officeDocument/2006/relationships/font" Target="fonts/AssistantSemiBold-regular.fntdata"/><Relationship Id="rId11" Type="http://schemas.openxmlformats.org/officeDocument/2006/relationships/slide" Target="slides/slide7.xml"/><Relationship Id="rId55" Type="http://schemas.openxmlformats.org/officeDocument/2006/relationships/font" Target="fonts/Montserrat-bold.fntdata"/><Relationship Id="rId10" Type="http://schemas.openxmlformats.org/officeDocument/2006/relationships/slide" Target="slides/slide6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59" Type="http://schemas.openxmlformats.org/officeDocument/2006/relationships/font" Target="fonts/Assistant-regular.fntdata"/><Relationship Id="rId14" Type="http://schemas.openxmlformats.org/officeDocument/2006/relationships/slide" Target="slides/slide10.xml"/><Relationship Id="rId58" Type="http://schemas.openxmlformats.org/officeDocument/2006/relationships/font" Target="fonts/BebasNeu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3932c381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3932c381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10d72294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c10d72294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c10d72294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c10d72294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c10d72294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c10d72294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c10d72294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c10d7229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c10d72294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c10d72294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c10d72294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c10d72294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c10d72294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c10d72294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c10d72294b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c10d72294b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c14c69ac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c14c69ac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c14c69ac6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c14c69ac6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b0f9523dd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b0f9523dd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c14c69ac6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c14c69ac6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c14c69ac6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c14c69ac6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c14c69ac6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c14c69ac6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c14c69ac6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c14c69ac6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c10d72294b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c10d72294b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c14c69ac6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c14c69ac6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c14c69ac6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c14c69ac6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c14c69ac6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c14c69ac6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c14c69ac6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c14c69ac6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c14c69ac6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c14c69ac6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d0c7d16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d0c7d16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c14c69ac6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c14c69ac6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c14c69ac6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c14c69ac6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c14c69ac66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c14c69ac66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c154daa9e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c154daa9e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c154daa9e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c154daa9e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c14fa0f0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c14fa0f0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c14fa0f0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c14fa0f0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c6e3d8187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c6e3d818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c6e3d818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c6e3d818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points_get: get four kinds of SyVCs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extract_df: extract slices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c6e3d8187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c6e3d8187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d0c7d16c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d0c7d16c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c6e3d8187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c6e3d8187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c14c69ac66_2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c14c69ac66_2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c10d7229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c10d7229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c10d72294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c10d72294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c10d72294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c10d72294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c10d72294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c10d72294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c10d72294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c10d72294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04983" y="31155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939667" y="-2551539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1096325" y="1370926"/>
            <a:ext cx="6951300" cy="18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125775" y="3409253"/>
            <a:ext cx="4892400" cy="46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58619">
            <a:off x="-1763744" y="3226612"/>
            <a:ext cx="8328325" cy="43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793983">
            <a:off x="3356739" y="-2438864"/>
            <a:ext cx="8328327" cy="4399973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1500575" y="1228324"/>
            <a:ext cx="6143100" cy="1709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1766700" y="3505987"/>
            <a:ext cx="5610600" cy="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5979663" y="3974153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906237" y="-1082797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2" type="title"/>
          </p:nvPr>
        </p:nvSpPr>
        <p:spPr>
          <a:xfrm>
            <a:off x="1106675" y="1408375"/>
            <a:ext cx="2245500" cy="6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3" type="title"/>
          </p:nvPr>
        </p:nvSpPr>
        <p:spPr>
          <a:xfrm>
            <a:off x="4724400" y="1408375"/>
            <a:ext cx="2245500" cy="6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1106663" y="2094775"/>
            <a:ext cx="22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4724388" y="2094775"/>
            <a:ext cx="22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title"/>
          </p:nvPr>
        </p:nvSpPr>
        <p:spPr>
          <a:xfrm>
            <a:off x="1106675" y="3039813"/>
            <a:ext cx="2245500" cy="6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6" type="title"/>
          </p:nvPr>
        </p:nvSpPr>
        <p:spPr>
          <a:xfrm>
            <a:off x="4724400" y="3039813"/>
            <a:ext cx="2245500" cy="6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106688" y="3726213"/>
            <a:ext cx="22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4724392" y="3726213"/>
            <a:ext cx="22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3580800" y="1408363"/>
            <a:ext cx="686400" cy="68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3580800" y="3042201"/>
            <a:ext cx="686400" cy="68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7185575" y="1408363"/>
            <a:ext cx="686400" cy="68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7185575" y="3042201"/>
            <a:ext cx="686400" cy="68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2223">
            <a:off x="2857507" y="3004262"/>
            <a:ext cx="8328323" cy="439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615668">
            <a:off x="-2188815" y="-2305712"/>
            <a:ext cx="8328324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4007950" y="1560850"/>
            <a:ext cx="3301200" cy="12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4"/>
          <p:cNvSpPr txBox="1"/>
          <p:nvPr>
            <p:ph hasCustomPrompt="1" idx="2" type="title"/>
          </p:nvPr>
        </p:nvSpPr>
        <p:spPr>
          <a:xfrm>
            <a:off x="2025350" y="1560825"/>
            <a:ext cx="1430100" cy="126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4007950" y="3174463"/>
            <a:ext cx="24153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212223">
            <a:off x="-1573267" y="3245662"/>
            <a:ext cx="8328323" cy="4399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10615668">
            <a:off x="2293092" y="-2286662"/>
            <a:ext cx="8328324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1743100" y="1443638"/>
            <a:ext cx="3625200" cy="12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15"/>
          <p:cNvSpPr txBox="1"/>
          <p:nvPr>
            <p:ph hasCustomPrompt="1" idx="2" type="title"/>
          </p:nvPr>
        </p:nvSpPr>
        <p:spPr>
          <a:xfrm>
            <a:off x="5970800" y="2432963"/>
            <a:ext cx="1430100" cy="126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1743100" y="3077742"/>
            <a:ext cx="24153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144179">
            <a:off x="2750295" y="3036111"/>
            <a:ext cx="8328323" cy="43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8793983">
            <a:off x="-1798692" y="-2382739"/>
            <a:ext cx="8328327" cy="4399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>
            <p:ph type="title"/>
          </p:nvPr>
        </p:nvSpPr>
        <p:spPr>
          <a:xfrm>
            <a:off x="3933600" y="1415631"/>
            <a:ext cx="3649200" cy="12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16"/>
          <p:cNvSpPr txBox="1"/>
          <p:nvPr>
            <p:ph hasCustomPrompt="1" idx="2" type="title"/>
          </p:nvPr>
        </p:nvSpPr>
        <p:spPr>
          <a:xfrm>
            <a:off x="1561200" y="1938288"/>
            <a:ext cx="1430100" cy="126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3933601" y="3116011"/>
            <a:ext cx="24309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950887" y="-117682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372738" y="3953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7943">
            <a:off x="6145787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33330">
            <a:off x="-669940" y="381745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477943">
            <a:off x="-661090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8233330">
            <a:off x="6197862" y="374180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">
            <a:off x="6372738" y="-117682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799995">
            <a:off x="-950887" y="3953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720000" y="445025"/>
            <a:ext cx="77040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615817" y="33060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2514483" y="-2589639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813550" y="2639550"/>
            <a:ext cx="55170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856800" y="1160663"/>
            <a:ext cx="1430100" cy="126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144550" y="3627338"/>
            <a:ext cx="4854600" cy="3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680967" y="-2541289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99995">
            <a:off x="6585863" y="371800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3058525" y="3241805"/>
            <a:ext cx="4550400" cy="55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1534950" y="1283363"/>
            <a:ext cx="6074100" cy="17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55437" y="-1181951"/>
            <a:ext cx="3689820" cy="240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8517">
            <a:off x="3862582" y="3230861"/>
            <a:ext cx="8328327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>
            <p:ph hasCustomPrompt="1" type="title"/>
          </p:nvPr>
        </p:nvSpPr>
        <p:spPr>
          <a:xfrm>
            <a:off x="1198050" y="1045100"/>
            <a:ext cx="3105300" cy="88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1198038" y="2001375"/>
            <a:ext cx="31053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hasCustomPrompt="1" idx="2" type="title"/>
          </p:nvPr>
        </p:nvSpPr>
        <p:spPr>
          <a:xfrm>
            <a:off x="4840644" y="1045100"/>
            <a:ext cx="3105300" cy="88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2" name="Google Shape;142;p22"/>
          <p:cNvSpPr txBox="1"/>
          <p:nvPr>
            <p:ph idx="3" type="subTitle"/>
          </p:nvPr>
        </p:nvSpPr>
        <p:spPr>
          <a:xfrm>
            <a:off x="4840638" y="2001375"/>
            <a:ext cx="31053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hasCustomPrompt="1" idx="4" type="title"/>
          </p:nvPr>
        </p:nvSpPr>
        <p:spPr>
          <a:xfrm>
            <a:off x="4840644" y="2863675"/>
            <a:ext cx="3105300" cy="88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4" name="Google Shape;144;p22"/>
          <p:cNvSpPr txBox="1"/>
          <p:nvPr>
            <p:ph idx="5" type="subTitle"/>
          </p:nvPr>
        </p:nvSpPr>
        <p:spPr>
          <a:xfrm>
            <a:off x="4840638" y="3819950"/>
            <a:ext cx="31053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hasCustomPrompt="1" idx="6" type="title"/>
          </p:nvPr>
        </p:nvSpPr>
        <p:spPr>
          <a:xfrm>
            <a:off x="1198050" y="2863675"/>
            <a:ext cx="3105300" cy="88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6" name="Google Shape;146;p22"/>
          <p:cNvSpPr txBox="1"/>
          <p:nvPr>
            <p:ph idx="7" type="subTitle"/>
          </p:nvPr>
        </p:nvSpPr>
        <p:spPr>
          <a:xfrm>
            <a:off x="1198038" y="3819950"/>
            <a:ext cx="31053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0183" y="3282036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">
            <a:off x="-1131700" y="-998247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6114000" y="2443689"/>
            <a:ext cx="2215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2" type="title"/>
          </p:nvPr>
        </p:nvSpPr>
        <p:spPr>
          <a:xfrm>
            <a:off x="3464255" y="2443689"/>
            <a:ext cx="2215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" type="subTitle"/>
          </p:nvPr>
        </p:nvSpPr>
        <p:spPr>
          <a:xfrm>
            <a:off x="814501" y="3053831"/>
            <a:ext cx="2215500" cy="8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3" type="subTitle"/>
          </p:nvPr>
        </p:nvSpPr>
        <p:spPr>
          <a:xfrm>
            <a:off x="3464249" y="3053831"/>
            <a:ext cx="2215500" cy="8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4" type="title"/>
          </p:nvPr>
        </p:nvSpPr>
        <p:spPr>
          <a:xfrm>
            <a:off x="814500" y="2443689"/>
            <a:ext cx="2215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5" type="subTitle"/>
          </p:nvPr>
        </p:nvSpPr>
        <p:spPr>
          <a:xfrm>
            <a:off x="6114001" y="3053831"/>
            <a:ext cx="2215500" cy="8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799995">
            <a:off x="-824537" y="3877553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487517">
            <a:off x="6296534" y="-960496"/>
            <a:ext cx="3689828" cy="240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6019500" y="1516417"/>
            <a:ext cx="2404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24"/>
          <p:cNvSpPr txBox="1"/>
          <p:nvPr>
            <p:ph idx="2" type="title"/>
          </p:nvPr>
        </p:nvSpPr>
        <p:spPr>
          <a:xfrm>
            <a:off x="3369747" y="1516417"/>
            <a:ext cx="2404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720001" y="2066879"/>
            <a:ext cx="2404500" cy="8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3" type="subTitle"/>
          </p:nvPr>
        </p:nvSpPr>
        <p:spPr>
          <a:xfrm>
            <a:off x="3369741" y="2066879"/>
            <a:ext cx="2404500" cy="8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4" type="title"/>
          </p:nvPr>
        </p:nvSpPr>
        <p:spPr>
          <a:xfrm>
            <a:off x="720000" y="1516417"/>
            <a:ext cx="2404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5" type="subTitle"/>
          </p:nvPr>
        </p:nvSpPr>
        <p:spPr>
          <a:xfrm>
            <a:off x="6019500" y="2066879"/>
            <a:ext cx="2404500" cy="88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505850" y="-1252347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281050" y="383980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935763" y="1511738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2" type="title"/>
          </p:nvPr>
        </p:nvSpPr>
        <p:spPr>
          <a:xfrm>
            <a:off x="5613134" y="1511738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1935762" y="2071217"/>
            <a:ext cx="2453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3" type="subTitle"/>
          </p:nvPr>
        </p:nvSpPr>
        <p:spPr>
          <a:xfrm>
            <a:off x="5613125" y="2071217"/>
            <a:ext cx="2453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4" type="title"/>
          </p:nvPr>
        </p:nvSpPr>
        <p:spPr>
          <a:xfrm>
            <a:off x="1935763" y="3036245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5" type="title"/>
          </p:nvPr>
        </p:nvSpPr>
        <p:spPr>
          <a:xfrm>
            <a:off x="5613134" y="3036245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6" type="subTitle"/>
          </p:nvPr>
        </p:nvSpPr>
        <p:spPr>
          <a:xfrm>
            <a:off x="1935762" y="3595725"/>
            <a:ext cx="2453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7" type="subTitle"/>
          </p:nvPr>
        </p:nvSpPr>
        <p:spPr>
          <a:xfrm>
            <a:off x="5613125" y="3595725"/>
            <a:ext cx="2453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281050" y="3839803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505850" y="-1252347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type="title"/>
          </p:nvPr>
        </p:nvSpPr>
        <p:spPr>
          <a:xfrm>
            <a:off x="695388" y="1460513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2" type="title"/>
          </p:nvPr>
        </p:nvSpPr>
        <p:spPr>
          <a:xfrm>
            <a:off x="5977072" y="1460513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1" type="subTitle"/>
          </p:nvPr>
        </p:nvSpPr>
        <p:spPr>
          <a:xfrm>
            <a:off x="695412" y="2019992"/>
            <a:ext cx="2453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3" type="subTitle"/>
          </p:nvPr>
        </p:nvSpPr>
        <p:spPr>
          <a:xfrm>
            <a:off x="5977087" y="2019992"/>
            <a:ext cx="2453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4" type="title"/>
          </p:nvPr>
        </p:nvSpPr>
        <p:spPr>
          <a:xfrm>
            <a:off x="695413" y="2985020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5" type="title"/>
          </p:nvPr>
        </p:nvSpPr>
        <p:spPr>
          <a:xfrm>
            <a:off x="5977072" y="2985020"/>
            <a:ext cx="2453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6" type="subTitle"/>
          </p:nvPr>
        </p:nvSpPr>
        <p:spPr>
          <a:xfrm>
            <a:off x="695412" y="3544500"/>
            <a:ext cx="2453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7" type="subTitle"/>
          </p:nvPr>
        </p:nvSpPr>
        <p:spPr>
          <a:xfrm>
            <a:off x="5977087" y="3544500"/>
            <a:ext cx="2453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799995">
            <a:off x="-614469" y="3911189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">
            <a:off x="6394706" y="-1089141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824075" y="1536899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2" type="title"/>
          </p:nvPr>
        </p:nvSpPr>
        <p:spPr>
          <a:xfrm>
            <a:off x="3544567" y="1536899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1" type="subTitle"/>
          </p:nvPr>
        </p:nvSpPr>
        <p:spPr>
          <a:xfrm>
            <a:off x="824075" y="2099814"/>
            <a:ext cx="205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3" type="subTitle"/>
          </p:nvPr>
        </p:nvSpPr>
        <p:spPr>
          <a:xfrm>
            <a:off x="3544563" y="2099814"/>
            <a:ext cx="205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7"/>
          <p:cNvSpPr txBox="1"/>
          <p:nvPr>
            <p:ph idx="4" type="title"/>
          </p:nvPr>
        </p:nvSpPr>
        <p:spPr>
          <a:xfrm>
            <a:off x="824075" y="3061298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5" type="title"/>
          </p:nvPr>
        </p:nvSpPr>
        <p:spPr>
          <a:xfrm>
            <a:off x="3544567" y="3061298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" name="Google Shape;205;p27"/>
          <p:cNvSpPr txBox="1"/>
          <p:nvPr>
            <p:ph idx="6" type="subTitle"/>
          </p:nvPr>
        </p:nvSpPr>
        <p:spPr>
          <a:xfrm>
            <a:off x="824075" y="3624314"/>
            <a:ext cx="205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7" type="subTitle"/>
          </p:nvPr>
        </p:nvSpPr>
        <p:spPr>
          <a:xfrm>
            <a:off x="3544563" y="3624314"/>
            <a:ext cx="205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7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27"/>
          <p:cNvSpPr txBox="1"/>
          <p:nvPr>
            <p:ph idx="9" type="title"/>
          </p:nvPr>
        </p:nvSpPr>
        <p:spPr>
          <a:xfrm>
            <a:off x="6265046" y="1536899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9" name="Google Shape;209;p27"/>
          <p:cNvSpPr txBox="1"/>
          <p:nvPr>
            <p:ph idx="13" type="subTitle"/>
          </p:nvPr>
        </p:nvSpPr>
        <p:spPr>
          <a:xfrm>
            <a:off x="6265037" y="2099814"/>
            <a:ext cx="205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7"/>
          <p:cNvSpPr txBox="1"/>
          <p:nvPr>
            <p:ph idx="14" type="title"/>
          </p:nvPr>
        </p:nvSpPr>
        <p:spPr>
          <a:xfrm>
            <a:off x="6265046" y="3061298"/>
            <a:ext cx="20550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15" type="subTitle"/>
          </p:nvPr>
        </p:nvSpPr>
        <p:spPr>
          <a:xfrm>
            <a:off x="6265037" y="3624314"/>
            <a:ext cx="2055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7943">
            <a:off x="6145787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33330">
            <a:off x="-669940" y="381745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1400688" y="1947025"/>
            <a:ext cx="30609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1400663" y="2619875"/>
            <a:ext cx="30609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1400688" y="3292725"/>
            <a:ext cx="30609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8"/>
          <p:cNvSpPr txBox="1"/>
          <p:nvPr>
            <p:ph idx="4" type="subTitle"/>
          </p:nvPr>
        </p:nvSpPr>
        <p:spPr>
          <a:xfrm>
            <a:off x="1400663" y="3965575"/>
            <a:ext cx="30609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8"/>
          <p:cNvSpPr txBox="1"/>
          <p:nvPr>
            <p:ph type="title"/>
          </p:nvPr>
        </p:nvSpPr>
        <p:spPr>
          <a:xfrm>
            <a:off x="719975" y="445025"/>
            <a:ext cx="770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5" type="subTitle"/>
          </p:nvPr>
        </p:nvSpPr>
        <p:spPr>
          <a:xfrm>
            <a:off x="1400688" y="1274175"/>
            <a:ext cx="30609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6" type="subTitle"/>
          </p:nvPr>
        </p:nvSpPr>
        <p:spPr>
          <a:xfrm>
            <a:off x="5363112" y="1947025"/>
            <a:ext cx="30609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7" type="subTitle"/>
          </p:nvPr>
        </p:nvSpPr>
        <p:spPr>
          <a:xfrm>
            <a:off x="5363087" y="2619875"/>
            <a:ext cx="30609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8" type="subTitle"/>
          </p:nvPr>
        </p:nvSpPr>
        <p:spPr>
          <a:xfrm>
            <a:off x="5363112" y="3292725"/>
            <a:ext cx="30609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9" type="subTitle"/>
          </p:nvPr>
        </p:nvSpPr>
        <p:spPr>
          <a:xfrm>
            <a:off x="5363087" y="3965575"/>
            <a:ext cx="30609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13" type="subTitle"/>
          </p:nvPr>
        </p:nvSpPr>
        <p:spPr>
          <a:xfrm>
            <a:off x="5363112" y="1274175"/>
            <a:ext cx="3060900" cy="4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1333" y="33144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491617">
            <a:off x="-537369" y="-1084697"/>
            <a:ext cx="3689821" cy="240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 txBox="1"/>
          <p:nvPr>
            <p:ph type="title"/>
          </p:nvPr>
        </p:nvSpPr>
        <p:spPr>
          <a:xfrm>
            <a:off x="4931100" y="1113475"/>
            <a:ext cx="3413100" cy="15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2" name="Google Shape;232;p29"/>
          <p:cNvSpPr txBox="1"/>
          <p:nvPr>
            <p:ph idx="1" type="subTitle"/>
          </p:nvPr>
        </p:nvSpPr>
        <p:spPr>
          <a:xfrm>
            <a:off x="4931100" y="2964375"/>
            <a:ext cx="3413100" cy="1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9"/>
          <p:cNvSpPr/>
          <p:nvPr>
            <p:ph idx="2" type="pic"/>
          </p:nvPr>
        </p:nvSpPr>
        <p:spPr>
          <a:xfrm>
            <a:off x="1356400" y="1192130"/>
            <a:ext cx="2855100" cy="285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91333" y="331446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491617">
            <a:off x="-537369" y="-1084697"/>
            <a:ext cx="3689821" cy="240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>
            <p:ph type="title"/>
          </p:nvPr>
        </p:nvSpPr>
        <p:spPr>
          <a:xfrm>
            <a:off x="956250" y="1468382"/>
            <a:ext cx="3218400" cy="10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30"/>
          <p:cNvSpPr txBox="1"/>
          <p:nvPr>
            <p:ph idx="1" type="subTitle"/>
          </p:nvPr>
        </p:nvSpPr>
        <p:spPr>
          <a:xfrm>
            <a:off x="956250" y="2810020"/>
            <a:ext cx="32184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477943">
            <a:off x="6145787" y="-104719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33330">
            <a:off x="-669940" y="381745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619803">
            <a:off x="-1513968" y="-2582289"/>
            <a:ext cx="8328326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30049">
            <a:off x="2828133" y="3295637"/>
            <a:ext cx="8328324" cy="43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>
            <p:ph type="ctrTitle"/>
          </p:nvPr>
        </p:nvSpPr>
        <p:spPr>
          <a:xfrm>
            <a:off x="1028375" y="1410688"/>
            <a:ext cx="3602100" cy="9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1028375" y="2622911"/>
            <a:ext cx="3602100" cy="11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" name="Google Shape;246;p31"/>
          <p:cNvSpPr txBox="1"/>
          <p:nvPr/>
        </p:nvSpPr>
        <p:spPr>
          <a:xfrm>
            <a:off x="4732950" y="2631100"/>
            <a:ext cx="33384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619803">
            <a:off x="2627776" y="-2544189"/>
            <a:ext cx="8328326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600024" y="2800336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477943">
            <a:off x="-584890" y="-1104344"/>
            <a:ext cx="3689827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8233330">
            <a:off x="6135587" y="3760304"/>
            <a:ext cx="3689827" cy="240341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322628">
            <a:off x="5830786" y="-1154595"/>
            <a:ext cx="3689827" cy="240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2">
            <a:off x="-1714323" y="3018197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700007">
            <a:off x="-1216887" y="-1011259"/>
            <a:ext cx="3689826" cy="240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8318785">
            <a:off x="6268014" y="3695478"/>
            <a:ext cx="3689827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title"/>
          </p:nvPr>
        </p:nvSpPr>
        <p:spPr>
          <a:xfrm>
            <a:off x="720000" y="2039000"/>
            <a:ext cx="35115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title"/>
          </p:nvPr>
        </p:nvSpPr>
        <p:spPr>
          <a:xfrm>
            <a:off x="4885500" y="2039000"/>
            <a:ext cx="35115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720000" y="2735675"/>
            <a:ext cx="3511500" cy="168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◻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4885500" y="2735675"/>
            <a:ext cx="3511500" cy="168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◻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">
            <a:off x="6372738" y="-117682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799995">
            <a:off x="-950887" y="3953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1183" y="3401311"/>
            <a:ext cx="8328325" cy="4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882517" y="-2684889"/>
            <a:ext cx="8328325" cy="43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2007450" y="1126583"/>
            <a:ext cx="5129100" cy="13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2007450" y="2715850"/>
            <a:ext cx="51291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151234">
            <a:off x="3047882" y="2886962"/>
            <a:ext cx="8328326" cy="43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8672818">
            <a:off x="-2130166" y="-2411440"/>
            <a:ext cx="8328329" cy="439997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1531200" y="1313780"/>
            <a:ext cx="6081600" cy="24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1059950" y="-1006372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635413" y="374875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713225" y="2321445"/>
            <a:ext cx="4208400" cy="19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⃞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title"/>
          </p:nvPr>
        </p:nvSpPr>
        <p:spPr>
          <a:xfrm>
            <a:off x="713225" y="991000"/>
            <a:ext cx="4208400" cy="109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9"/>
          <p:cNvSpPr/>
          <p:nvPr>
            <p:ph idx="2" type="pic"/>
          </p:nvPr>
        </p:nvSpPr>
        <p:spPr>
          <a:xfrm>
            <a:off x="5440925" y="1192130"/>
            <a:ext cx="2855100" cy="285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">
            <a:off x="-926750" y="-1160047"/>
            <a:ext cx="3689825" cy="240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799995">
            <a:off x="6512463" y="3891903"/>
            <a:ext cx="3689825" cy="240342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>
            <a:off x="359650" y="281400"/>
            <a:ext cx="8424600" cy="4585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720000" y="3727975"/>
            <a:ext cx="7704000" cy="605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udea"/>
              <a:buNone/>
              <a:defRPr b="1" sz="3000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4"/>
            </a:gs>
            <a:gs pos="100000">
              <a:schemeClr val="accent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udea"/>
              <a:buNone/>
              <a:defRPr b="1" sz="3000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30.jpg"/><Relationship Id="rId5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ctrTitle"/>
          </p:nvPr>
        </p:nvSpPr>
        <p:spPr>
          <a:xfrm>
            <a:off x="621900" y="589150"/>
            <a:ext cx="79002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SySeVR: A Framework for Using Deep Learning to Detect Software Vulnerabilities</a:t>
            </a:r>
            <a:endParaRPr sz="4400"/>
          </a:p>
        </p:txBody>
      </p:sp>
      <p:sp>
        <p:nvSpPr>
          <p:cNvPr id="264" name="Google Shape;264;p35"/>
          <p:cNvSpPr txBox="1"/>
          <p:nvPr>
            <p:ph idx="1" type="subTitle"/>
          </p:nvPr>
        </p:nvSpPr>
        <p:spPr>
          <a:xfrm>
            <a:off x="2125775" y="3409253"/>
            <a:ext cx="48924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SemiBold"/>
                <a:ea typeface="Assistant SemiBold"/>
                <a:cs typeface="Assistant SemiBold"/>
                <a:sym typeface="Assistant SemiBold"/>
              </a:rPr>
              <a:t>Nhóm G05</a:t>
            </a:r>
            <a:endParaRPr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cxnSp>
        <p:nvCxnSpPr>
          <p:cNvPr id="265" name="Google Shape;265;p35"/>
          <p:cNvCxnSpPr/>
          <p:nvPr/>
        </p:nvCxnSpPr>
        <p:spPr>
          <a:xfrm>
            <a:off x="3464200" y="3245332"/>
            <a:ext cx="221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44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61" name="Google Shape;361;p44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917875" y="3538625"/>
            <a:ext cx="744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Pha 1: Trích xuất </a:t>
            </a: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SyVCs 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Lỗ hổng ứng viên dựa trên cú pháp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63" name="Google Shape;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38" y="1605074"/>
            <a:ext cx="7132323" cy="15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8" name="Google Shape;368;p45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69" name="Google Shape;369;p45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200" y="535012"/>
            <a:ext cx="4367249" cy="40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/>
          <p:nvPr/>
        </p:nvSpPr>
        <p:spPr>
          <a:xfrm>
            <a:off x="978625" y="1469538"/>
            <a:ext cx="256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Trích xuất SyVCs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2" name="Google Shape;372;p45"/>
          <p:cNvSpPr/>
          <p:nvPr/>
        </p:nvSpPr>
        <p:spPr>
          <a:xfrm>
            <a:off x="822975" y="2165873"/>
            <a:ext cx="393600" cy="37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1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373" name="Google Shape;373;p45"/>
          <p:cNvSpPr/>
          <p:nvPr/>
        </p:nvSpPr>
        <p:spPr>
          <a:xfrm>
            <a:off x="822975" y="2690264"/>
            <a:ext cx="393600" cy="37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2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374" name="Google Shape;374;p45"/>
          <p:cNvSpPr/>
          <p:nvPr/>
        </p:nvSpPr>
        <p:spPr>
          <a:xfrm>
            <a:off x="822975" y="3214656"/>
            <a:ext cx="393600" cy="37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3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cxnSp>
        <p:nvCxnSpPr>
          <p:cNvPr id="375" name="Google Shape;375;p45"/>
          <p:cNvCxnSpPr>
            <a:stCxn id="372" idx="2"/>
            <a:endCxn id="373" idx="0"/>
          </p:cNvCxnSpPr>
          <p:nvPr/>
        </p:nvCxnSpPr>
        <p:spPr>
          <a:xfrm>
            <a:off x="1019775" y="2541773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45"/>
          <p:cNvCxnSpPr>
            <a:stCxn id="373" idx="2"/>
            <a:endCxn id="374" idx="0"/>
          </p:cNvCxnSpPr>
          <p:nvPr/>
        </p:nvCxnSpPr>
        <p:spPr>
          <a:xfrm>
            <a:off x="1019775" y="3066164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5"/>
          <p:cNvSpPr/>
          <p:nvPr/>
        </p:nvSpPr>
        <p:spPr>
          <a:xfrm>
            <a:off x="822975" y="3739031"/>
            <a:ext cx="393600" cy="37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4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cxnSp>
        <p:nvCxnSpPr>
          <p:cNvPr id="378" name="Google Shape;378;p45"/>
          <p:cNvCxnSpPr/>
          <p:nvPr/>
        </p:nvCxnSpPr>
        <p:spPr>
          <a:xfrm>
            <a:off x="1019763" y="3590543"/>
            <a:ext cx="0" cy="14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45"/>
          <p:cNvSpPr txBox="1"/>
          <p:nvPr/>
        </p:nvSpPr>
        <p:spPr>
          <a:xfrm>
            <a:off x="1375725" y="2165875"/>
            <a:ext cx="116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Program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0" name="Google Shape;380;p45"/>
          <p:cNvSpPr txBox="1"/>
          <p:nvPr/>
        </p:nvSpPr>
        <p:spPr>
          <a:xfrm>
            <a:off x="1375725" y="3187050"/>
            <a:ext cx="188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Statements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1" name="Google Shape;381;p45"/>
          <p:cNvSpPr txBox="1"/>
          <p:nvPr/>
        </p:nvSpPr>
        <p:spPr>
          <a:xfrm>
            <a:off x="1375725" y="2662663"/>
            <a:ext cx="188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Functions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1375725" y="3711425"/>
            <a:ext cx="188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Tokens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(Biến, toán tử, keyword,... )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46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88" name="Google Shape;388;p46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200" y="535012"/>
            <a:ext cx="4367249" cy="40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 txBox="1"/>
          <p:nvPr/>
        </p:nvSpPr>
        <p:spPr>
          <a:xfrm>
            <a:off x="978625" y="1469538"/>
            <a:ext cx="256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Trích xuất SyVCs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91" name="Google Shape;391;p46"/>
          <p:cNvGrpSpPr/>
          <p:nvPr/>
        </p:nvGrpSpPr>
        <p:grpSpPr>
          <a:xfrm>
            <a:off x="722632" y="2796355"/>
            <a:ext cx="271213" cy="383088"/>
            <a:chOff x="1333682" y="3344330"/>
            <a:chExt cx="271213" cy="383088"/>
          </a:xfrm>
        </p:grpSpPr>
        <p:sp>
          <p:nvSpPr>
            <p:cNvPr id="392" name="Google Shape;392;p46"/>
            <p:cNvSpPr/>
            <p:nvPr/>
          </p:nvSpPr>
          <p:spPr>
            <a:xfrm>
              <a:off x="1334065" y="3377332"/>
              <a:ext cx="270831" cy="350086"/>
            </a:xfrm>
            <a:custGeom>
              <a:rect b="b" l="l" r="r" t="t"/>
              <a:pathLst>
                <a:path extrusionOk="0" h="10990" w="8502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6"/>
            <p:cNvSpPr/>
            <p:nvPr/>
          </p:nvSpPr>
          <p:spPr>
            <a:xfrm>
              <a:off x="1333682" y="3344330"/>
              <a:ext cx="189697" cy="292461"/>
            </a:xfrm>
            <a:custGeom>
              <a:rect b="b" l="l" r="r" t="t"/>
              <a:pathLst>
                <a:path extrusionOk="0" h="9181" w="5955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6"/>
            <p:cNvSpPr/>
            <p:nvPr/>
          </p:nvSpPr>
          <p:spPr>
            <a:xfrm>
              <a:off x="1444060" y="346948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6"/>
            <p:cNvSpPr/>
            <p:nvPr/>
          </p:nvSpPr>
          <p:spPr>
            <a:xfrm>
              <a:off x="1444060" y="3493762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6"/>
            <p:cNvSpPr/>
            <p:nvPr/>
          </p:nvSpPr>
          <p:spPr>
            <a:xfrm>
              <a:off x="1444060" y="354192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6"/>
            <p:cNvSpPr/>
            <p:nvPr/>
          </p:nvSpPr>
          <p:spPr>
            <a:xfrm>
              <a:off x="1444060" y="3565818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6"/>
            <p:cNvSpPr/>
            <p:nvPr/>
          </p:nvSpPr>
          <p:spPr>
            <a:xfrm>
              <a:off x="1444060" y="3614747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6"/>
            <p:cNvSpPr/>
            <p:nvPr/>
          </p:nvSpPr>
          <p:spPr>
            <a:xfrm>
              <a:off x="1444060" y="3638256"/>
              <a:ext cx="100917" cy="11404"/>
            </a:xfrm>
            <a:custGeom>
              <a:rect b="b" l="l" r="r" t="t"/>
              <a:pathLst>
                <a:path extrusionOk="0" h="358" w="316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1371622" y="3459454"/>
              <a:ext cx="70208" cy="57084"/>
            </a:xfrm>
            <a:custGeom>
              <a:rect b="b" l="l" r="r" t="t"/>
              <a:pathLst>
                <a:path extrusionOk="0" h="1792" w="2204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6"/>
            <p:cNvSpPr/>
            <p:nvPr/>
          </p:nvSpPr>
          <p:spPr>
            <a:xfrm>
              <a:off x="1371622" y="3532434"/>
              <a:ext cx="70208" cy="56543"/>
            </a:xfrm>
            <a:custGeom>
              <a:rect b="b" l="l" r="r" t="t"/>
              <a:pathLst>
                <a:path extrusionOk="0" h="1775" w="2204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1371622" y="3605254"/>
              <a:ext cx="70208" cy="55810"/>
            </a:xfrm>
            <a:custGeom>
              <a:rect b="b" l="l" r="r" t="t"/>
              <a:pathLst>
                <a:path extrusionOk="0" h="1752" w="2204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46"/>
          <p:cNvSpPr txBox="1"/>
          <p:nvPr/>
        </p:nvSpPr>
        <p:spPr>
          <a:xfrm>
            <a:off x="1434375" y="2165875"/>
            <a:ext cx="8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Token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1144725" y="2649350"/>
            <a:ext cx="247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Khớp các đặc điểm syntax có lỗ hổng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5" name="Google Shape;405;p46"/>
          <p:cNvSpPr txBox="1"/>
          <p:nvPr/>
        </p:nvSpPr>
        <p:spPr>
          <a:xfrm>
            <a:off x="1434375" y="3497025"/>
            <a:ext cx="104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=&gt; SyVC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p47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11" name="Google Shape;411;p47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7"/>
          <p:cNvSpPr/>
          <p:nvPr/>
        </p:nvSpPr>
        <p:spPr>
          <a:xfrm>
            <a:off x="544325" y="2199225"/>
            <a:ext cx="352800" cy="3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1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13" name="Google Shape;413;p47"/>
          <p:cNvSpPr/>
          <p:nvPr/>
        </p:nvSpPr>
        <p:spPr>
          <a:xfrm>
            <a:off x="544325" y="270529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2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14" name="Google Shape;414;p47"/>
          <p:cNvSpPr/>
          <p:nvPr/>
        </p:nvSpPr>
        <p:spPr>
          <a:xfrm>
            <a:off x="544325" y="371743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4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15" name="Google Shape;415;p47"/>
          <p:cNvSpPr/>
          <p:nvPr/>
        </p:nvSpPr>
        <p:spPr>
          <a:xfrm>
            <a:off x="544325" y="321136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3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16" name="Google Shape;416;p47"/>
          <p:cNvSpPr/>
          <p:nvPr/>
        </p:nvSpPr>
        <p:spPr>
          <a:xfrm>
            <a:off x="1049525" y="2199225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Library/API Function Call 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7" name="Google Shape;417;p47"/>
          <p:cNvSpPr/>
          <p:nvPr/>
        </p:nvSpPr>
        <p:spPr>
          <a:xfrm>
            <a:off x="1049525" y="2705300"/>
            <a:ext cx="2289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Array Usage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8" name="Google Shape;418;p47"/>
          <p:cNvSpPr/>
          <p:nvPr/>
        </p:nvSpPr>
        <p:spPr>
          <a:xfrm>
            <a:off x="1049525" y="3717425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Arithmetic Expression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9" name="Google Shape;419;p47"/>
          <p:cNvSpPr/>
          <p:nvPr/>
        </p:nvSpPr>
        <p:spPr>
          <a:xfrm>
            <a:off x="1049525" y="3211350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Pointer Usage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0" name="Google Shape;420;p47"/>
          <p:cNvSpPr/>
          <p:nvPr/>
        </p:nvSpPr>
        <p:spPr>
          <a:xfrm>
            <a:off x="4191717" y="236902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47"/>
          <p:cNvCxnSpPr>
            <a:endCxn id="420" idx="1"/>
          </p:cNvCxnSpPr>
          <p:nvPr/>
        </p:nvCxnSpPr>
        <p:spPr>
          <a:xfrm>
            <a:off x="3675117" y="245662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22" name="Google Shape;422;p47"/>
          <p:cNvSpPr/>
          <p:nvPr/>
        </p:nvSpPr>
        <p:spPr>
          <a:xfrm>
            <a:off x="3716225" y="2107725"/>
            <a:ext cx="434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FC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3" name="Google Shape;423;p47"/>
          <p:cNvSpPr/>
          <p:nvPr/>
        </p:nvSpPr>
        <p:spPr>
          <a:xfrm>
            <a:off x="4191717" y="281332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Google Shape;424;p47"/>
          <p:cNvCxnSpPr>
            <a:endCxn id="423" idx="1"/>
          </p:cNvCxnSpPr>
          <p:nvPr/>
        </p:nvCxnSpPr>
        <p:spPr>
          <a:xfrm>
            <a:off x="3675117" y="290092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25" name="Google Shape;425;p47"/>
          <p:cNvSpPr/>
          <p:nvPr/>
        </p:nvSpPr>
        <p:spPr>
          <a:xfrm>
            <a:off x="3716225" y="2552025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6" name="Google Shape;426;p47"/>
          <p:cNvSpPr/>
          <p:nvPr/>
        </p:nvSpPr>
        <p:spPr>
          <a:xfrm>
            <a:off x="4191717" y="3319400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" name="Google Shape;427;p47"/>
          <p:cNvCxnSpPr>
            <a:endCxn id="426" idx="1"/>
          </p:cNvCxnSpPr>
          <p:nvPr/>
        </p:nvCxnSpPr>
        <p:spPr>
          <a:xfrm>
            <a:off x="3675117" y="3407000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28" name="Google Shape;428;p47"/>
          <p:cNvSpPr/>
          <p:nvPr/>
        </p:nvSpPr>
        <p:spPr>
          <a:xfrm>
            <a:off x="3716225" y="3058100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9" name="Google Shape;429;p47"/>
          <p:cNvSpPr/>
          <p:nvPr/>
        </p:nvSpPr>
        <p:spPr>
          <a:xfrm>
            <a:off x="4191717" y="382547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47"/>
          <p:cNvCxnSpPr>
            <a:endCxn id="429" idx="1"/>
          </p:cNvCxnSpPr>
          <p:nvPr/>
        </p:nvCxnSpPr>
        <p:spPr>
          <a:xfrm>
            <a:off x="3675117" y="391307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31" name="Google Shape;431;p47"/>
          <p:cNvSpPr/>
          <p:nvPr/>
        </p:nvSpPr>
        <p:spPr>
          <a:xfrm>
            <a:off x="3716225" y="3564175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2" name="Google Shape;432;p47"/>
          <p:cNvSpPr/>
          <p:nvPr/>
        </p:nvSpPr>
        <p:spPr>
          <a:xfrm>
            <a:off x="5841825" y="2185650"/>
            <a:ext cx="2604600" cy="240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1125" y="2281620"/>
            <a:ext cx="2289000" cy="223187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4" name="Google Shape;434;p47"/>
          <p:cNvSpPr/>
          <p:nvPr/>
        </p:nvSpPr>
        <p:spPr>
          <a:xfrm>
            <a:off x="4191725" y="1277975"/>
            <a:ext cx="4326000" cy="52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930" y="1363163"/>
            <a:ext cx="4213594" cy="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7"/>
          <p:cNvSpPr txBox="1"/>
          <p:nvPr/>
        </p:nvSpPr>
        <p:spPr>
          <a:xfrm>
            <a:off x="700175" y="1332325"/>
            <a:ext cx="317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4 loại đặc điểm syntax 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có lỗ hổng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p48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42" name="Google Shape;442;p48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8"/>
          <p:cNvSpPr/>
          <p:nvPr/>
        </p:nvSpPr>
        <p:spPr>
          <a:xfrm>
            <a:off x="544325" y="219922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1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44" name="Google Shape;444;p48"/>
          <p:cNvSpPr/>
          <p:nvPr/>
        </p:nvSpPr>
        <p:spPr>
          <a:xfrm>
            <a:off x="544325" y="2705295"/>
            <a:ext cx="352800" cy="3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2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45" name="Google Shape;445;p48"/>
          <p:cNvSpPr/>
          <p:nvPr/>
        </p:nvSpPr>
        <p:spPr>
          <a:xfrm>
            <a:off x="544325" y="371743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4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544325" y="321136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3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47" name="Google Shape;447;p48"/>
          <p:cNvSpPr/>
          <p:nvPr/>
        </p:nvSpPr>
        <p:spPr>
          <a:xfrm>
            <a:off x="1049525" y="2199225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Library/API Function Call 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8" name="Google Shape;448;p48"/>
          <p:cNvSpPr/>
          <p:nvPr/>
        </p:nvSpPr>
        <p:spPr>
          <a:xfrm>
            <a:off x="1049525" y="2705300"/>
            <a:ext cx="2289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Array Usage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9" name="Google Shape;449;p48"/>
          <p:cNvSpPr/>
          <p:nvPr/>
        </p:nvSpPr>
        <p:spPr>
          <a:xfrm>
            <a:off x="1049525" y="3717425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Arithmetic Expression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0" name="Google Shape;450;p48"/>
          <p:cNvSpPr/>
          <p:nvPr/>
        </p:nvSpPr>
        <p:spPr>
          <a:xfrm>
            <a:off x="1049525" y="3211350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Pointer Usage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1" name="Google Shape;451;p48"/>
          <p:cNvSpPr/>
          <p:nvPr/>
        </p:nvSpPr>
        <p:spPr>
          <a:xfrm>
            <a:off x="4924025" y="2214900"/>
            <a:ext cx="3703200" cy="234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8"/>
          <p:cNvSpPr/>
          <p:nvPr/>
        </p:nvSpPr>
        <p:spPr>
          <a:xfrm>
            <a:off x="4191725" y="1277975"/>
            <a:ext cx="4435500" cy="52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522" y="2335474"/>
            <a:ext cx="3451352" cy="213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825" y="1383040"/>
            <a:ext cx="4326001" cy="31307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8"/>
          <p:cNvSpPr/>
          <p:nvPr/>
        </p:nvSpPr>
        <p:spPr>
          <a:xfrm>
            <a:off x="4191717" y="236902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48"/>
          <p:cNvCxnSpPr>
            <a:endCxn id="455" idx="1"/>
          </p:cNvCxnSpPr>
          <p:nvPr/>
        </p:nvCxnSpPr>
        <p:spPr>
          <a:xfrm>
            <a:off x="3675117" y="245662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57" name="Google Shape;457;p48"/>
          <p:cNvSpPr/>
          <p:nvPr/>
        </p:nvSpPr>
        <p:spPr>
          <a:xfrm>
            <a:off x="3716225" y="2107725"/>
            <a:ext cx="434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FC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8" name="Google Shape;458;p48"/>
          <p:cNvSpPr/>
          <p:nvPr/>
        </p:nvSpPr>
        <p:spPr>
          <a:xfrm>
            <a:off x="4191717" y="281332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" name="Google Shape;459;p48"/>
          <p:cNvCxnSpPr>
            <a:endCxn id="458" idx="1"/>
          </p:cNvCxnSpPr>
          <p:nvPr/>
        </p:nvCxnSpPr>
        <p:spPr>
          <a:xfrm>
            <a:off x="3675117" y="290092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60" name="Google Shape;460;p48"/>
          <p:cNvSpPr/>
          <p:nvPr/>
        </p:nvSpPr>
        <p:spPr>
          <a:xfrm>
            <a:off x="3716225" y="2552025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1" name="Google Shape;461;p48"/>
          <p:cNvSpPr/>
          <p:nvPr/>
        </p:nvSpPr>
        <p:spPr>
          <a:xfrm>
            <a:off x="4191717" y="3319400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48"/>
          <p:cNvCxnSpPr>
            <a:endCxn id="461" idx="1"/>
          </p:cNvCxnSpPr>
          <p:nvPr/>
        </p:nvCxnSpPr>
        <p:spPr>
          <a:xfrm>
            <a:off x="3675117" y="3407000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63" name="Google Shape;463;p48"/>
          <p:cNvSpPr/>
          <p:nvPr/>
        </p:nvSpPr>
        <p:spPr>
          <a:xfrm>
            <a:off x="3716225" y="3058100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4" name="Google Shape;464;p48"/>
          <p:cNvSpPr/>
          <p:nvPr/>
        </p:nvSpPr>
        <p:spPr>
          <a:xfrm>
            <a:off x="4191717" y="382547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Google Shape;465;p48"/>
          <p:cNvCxnSpPr>
            <a:endCxn id="464" idx="1"/>
          </p:cNvCxnSpPr>
          <p:nvPr/>
        </p:nvCxnSpPr>
        <p:spPr>
          <a:xfrm>
            <a:off x="3675117" y="391307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66" name="Google Shape;466;p48"/>
          <p:cNvSpPr/>
          <p:nvPr/>
        </p:nvSpPr>
        <p:spPr>
          <a:xfrm>
            <a:off x="3716225" y="3564175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700175" y="1332325"/>
            <a:ext cx="317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4 loại đặc điểm syntax 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có lỗ hổng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2" name="Google Shape;472;p49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73" name="Google Shape;473;p49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p49"/>
          <p:cNvSpPr/>
          <p:nvPr/>
        </p:nvSpPr>
        <p:spPr>
          <a:xfrm>
            <a:off x="544325" y="219922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1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75" name="Google Shape;475;p49"/>
          <p:cNvSpPr/>
          <p:nvPr/>
        </p:nvSpPr>
        <p:spPr>
          <a:xfrm>
            <a:off x="544325" y="270529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2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76" name="Google Shape;476;p49"/>
          <p:cNvSpPr/>
          <p:nvPr/>
        </p:nvSpPr>
        <p:spPr>
          <a:xfrm>
            <a:off x="544325" y="371743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4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77" name="Google Shape;477;p49"/>
          <p:cNvSpPr/>
          <p:nvPr/>
        </p:nvSpPr>
        <p:spPr>
          <a:xfrm>
            <a:off x="544325" y="3211365"/>
            <a:ext cx="352800" cy="3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3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478" name="Google Shape;478;p49"/>
          <p:cNvSpPr/>
          <p:nvPr/>
        </p:nvSpPr>
        <p:spPr>
          <a:xfrm>
            <a:off x="1049525" y="2199225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Library/API Function Call 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9" name="Google Shape;479;p49"/>
          <p:cNvSpPr/>
          <p:nvPr/>
        </p:nvSpPr>
        <p:spPr>
          <a:xfrm>
            <a:off x="1049525" y="2705300"/>
            <a:ext cx="2289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Array Usage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0" name="Google Shape;480;p49"/>
          <p:cNvSpPr/>
          <p:nvPr/>
        </p:nvSpPr>
        <p:spPr>
          <a:xfrm>
            <a:off x="1049525" y="3717425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Arithmetic Expression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1" name="Google Shape;481;p49"/>
          <p:cNvSpPr/>
          <p:nvPr/>
        </p:nvSpPr>
        <p:spPr>
          <a:xfrm>
            <a:off x="1049525" y="3211350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Pointer Usage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2" name="Google Shape;482;p49"/>
          <p:cNvSpPr/>
          <p:nvPr/>
        </p:nvSpPr>
        <p:spPr>
          <a:xfrm>
            <a:off x="5274525" y="2185650"/>
            <a:ext cx="3171900" cy="240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9"/>
          <p:cNvSpPr/>
          <p:nvPr/>
        </p:nvSpPr>
        <p:spPr>
          <a:xfrm>
            <a:off x="4191725" y="1277975"/>
            <a:ext cx="4449300" cy="52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158" y="2257474"/>
            <a:ext cx="2941817" cy="22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413" y="1407988"/>
            <a:ext cx="4251922" cy="2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9"/>
          <p:cNvSpPr/>
          <p:nvPr/>
        </p:nvSpPr>
        <p:spPr>
          <a:xfrm>
            <a:off x="4191717" y="236902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7" name="Google Shape;487;p49"/>
          <p:cNvCxnSpPr>
            <a:endCxn id="486" idx="1"/>
          </p:cNvCxnSpPr>
          <p:nvPr/>
        </p:nvCxnSpPr>
        <p:spPr>
          <a:xfrm>
            <a:off x="3675117" y="245662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88" name="Google Shape;488;p49"/>
          <p:cNvSpPr/>
          <p:nvPr/>
        </p:nvSpPr>
        <p:spPr>
          <a:xfrm>
            <a:off x="3716225" y="2107725"/>
            <a:ext cx="434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FC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9" name="Google Shape;489;p49"/>
          <p:cNvSpPr/>
          <p:nvPr/>
        </p:nvSpPr>
        <p:spPr>
          <a:xfrm>
            <a:off x="4191717" y="281332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49"/>
          <p:cNvCxnSpPr>
            <a:endCxn id="489" idx="1"/>
          </p:cNvCxnSpPr>
          <p:nvPr/>
        </p:nvCxnSpPr>
        <p:spPr>
          <a:xfrm>
            <a:off x="3675117" y="290092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91" name="Google Shape;491;p49"/>
          <p:cNvSpPr/>
          <p:nvPr/>
        </p:nvSpPr>
        <p:spPr>
          <a:xfrm>
            <a:off x="3716225" y="2552025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2" name="Google Shape;492;p49"/>
          <p:cNvSpPr/>
          <p:nvPr/>
        </p:nvSpPr>
        <p:spPr>
          <a:xfrm>
            <a:off x="4191717" y="3319400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3" name="Google Shape;493;p49"/>
          <p:cNvCxnSpPr>
            <a:endCxn id="492" idx="1"/>
          </p:cNvCxnSpPr>
          <p:nvPr/>
        </p:nvCxnSpPr>
        <p:spPr>
          <a:xfrm>
            <a:off x="3675117" y="3407000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94" name="Google Shape;494;p49"/>
          <p:cNvSpPr/>
          <p:nvPr/>
        </p:nvSpPr>
        <p:spPr>
          <a:xfrm>
            <a:off x="3716225" y="3058100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5" name="Google Shape;495;p49"/>
          <p:cNvSpPr/>
          <p:nvPr/>
        </p:nvSpPr>
        <p:spPr>
          <a:xfrm>
            <a:off x="4191717" y="382547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" name="Google Shape;496;p49"/>
          <p:cNvCxnSpPr>
            <a:endCxn id="495" idx="1"/>
          </p:cNvCxnSpPr>
          <p:nvPr/>
        </p:nvCxnSpPr>
        <p:spPr>
          <a:xfrm>
            <a:off x="3675117" y="391307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97" name="Google Shape;497;p49"/>
          <p:cNvSpPr/>
          <p:nvPr/>
        </p:nvSpPr>
        <p:spPr>
          <a:xfrm>
            <a:off x="3716225" y="3564175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8" name="Google Shape;498;p49"/>
          <p:cNvSpPr txBox="1"/>
          <p:nvPr/>
        </p:nvSpPr>
        <p:spPr>
          <a:xfrm>
            <a:off x="700175" y="1332325"/>
            <a:ext cx="317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4 loại đặc điểm syntax 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có lỗ hổng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50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04" name="Google Shape;504;p50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50"/>
          <p:cNvSpPr txBox="1"/>
          <p:nvPr/>
        </p:nvSpPr>
        <p:spPr>
          <a:xfrm>
            <a:off x="700175" y="1332325"/>
            <a:ext cx="317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4 loại đặc điểm syntax 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có lỗ hổng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6" name="Google Shape;506;p50"/>
          <p:cNvSpPr/>
          <p:nvPr/>
        </p:nvSpPr>
        <p:spPr>
          <a:xfrm>
            <a:off x="544325" y="219922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1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507" name="Google Shape;507;p50"/>
          <p:cNvSpPr/>
          <p:nvPr/>
        </p:nvSpPr>
        <p:spPr>
          <a:xfrm>
            <a:off x="544325" y="270529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2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508" name="Google Shape;508;p50"/>
          <p:cNvSpPr/>
          <p:nvPr/>
        </p:nvSpPr>
        <p:spPr>
          <a:xfrm>
            <a:off x="544325" y="3717435"/>
            <a:ext cx="352800" cy="35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4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509" name="Google Shape;509;p50"/>
          <p:cNvSpPr/>
          <p:nvPr/>
        </p:nvSpPr>
        <p:spPr>
          <a:xfrm>
            <a:off x="544325" y="321136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3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510" name="Google Shape;510;p50"/>
          <p:cNvSpPr/>
          <p:nvPr/>
        </p:nvSpPr>
        <p:spPr>
          <a:xfrm>
            <a:off x="1049525" y="2199225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Library/API Function Call 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1" name="Google Shape;511;p50"/>
          <p:cNvSpPr/>
          <p:nvPr/>
        </p:nvSpPr>
        <p:spPr>
          <a:xfrm>
            <a:off x="1049525" y="2705300"/>
            <a:ext cx="2289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Array Usage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2" name="Google Shape;512;p50"/>
          <p:cNvSpPr/>
          <p:nvPr/>
        </p:nvSpPr>
        <p:spPr>
          <a:xfrm>
            <a:off x="1049525" y="3717425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Arithmetic Expression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3" name="Google Shape;513;p50"/>
          <p:cNvSpPr/>
          <p:nvPr/>
        </p:nvSpPr>
        <p:spPr>
          <a:xfrm>
            <a:off x="1049525" y="3211350"/>
            <a:ext cx="2473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Pointer Usage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4" name="Google Shape;514;p50"/>
          <p:cNvSpPr txBox="1"/>
          <p:nvPr/>
        </p:nvSpPr>
        <p:spPr>
          <a:xfrm>
            <a:off x="1171475" y="4223500"/>
            <a:ext cx="270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 SemiBold"/>
                <a:ea typeface="Comfortaa SemiBold"/>
                <a:cs typeface="Comfortaa SemiBold"/>
                <a:sym typeface="Comfortaa SemiBold"/>
              </a:rPr>
              <a:t>→</a:t>
            </a: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 4 loại SyVCs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5" name="Google Shape;515;p50"/>
          <p:cNvSpPr/>
          <p:nvPr/>
        </p:nvSpPr>
        <p:spPr>
          <a:xfrm>
            <a:off x="5625100" y="1698650"/>
            <a:ext cx="2604600" cy="272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0"/>
          <p:cNvSpPr/>
          <p:nvPr/>
        </p:nvSpPr>
        <p:spPr>
          <a:xfrm>
            <a:off x="3456325" y="918875"/>
            <a:ext cx="5284500" cy="52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173" y="1830400"/>
            <a:ext cx="2366452" cy="247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875" y="1004075"/>
            <a:ext cx="5155424" cy="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0"/>
          <p:cNvSpPr/>
          <p:nvPr/>
        </p:nvSpPr>
        <p:spPr>
          <a:xfrm>
            <a:off x="4191717" y="236902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0" name="Google Shape;520;p50"/>
          <p:cNvCxnSpPr>
            <a:endCxn id="519" idx="1"/>
          </p:cNvCxnSpPr>
          <p:nvPr/>
        </p:nvCxnSpPr>
        <p:spPr>
          <a:xfrm>
            <a:off x="3675117" y="245662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521" name="Google Shape;521;p50"/>
          <p:cNvSpPr/>
          <p:nvPr/>
        </p:nvSpPr>
        <p:spPr>
          <a:xfrm>
            <a:off x="3716225" y="2107725"/>
            <a:ext cx="4344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FC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2" name="Google Shape;522;p50"/>
          <p:cNvSpPr/>
          <p:nvPr/>
        </p:nvSpPr>
        <p:spPr>
          <a:xfrm>
            <a:off x="4191717" y="281332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50"/>
          <p:cNvCxnSpPr>
            <a:endCxn id="522" idx="1"/>
          </p:cNvCxnSpPr>
          <p:nvPr/>
        </p:nvCxnSpPr>
        <p:spPr>
          <a:xfrm>
            <a:off x="3675117" y="290092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524" name="Google Shape;524;p50"/>
          <p:cNvSpPr/>
          <p:nvPr/>
        </p:nvSpPr>
        <p:spPr>
          <a:xfrm>
            <a:off x="3716225" y="2552025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5" name="Google Shape;525;p50"/>
          <p:cNvSpPr/>
          <p:nvPr/>
        </p:nvSpPr>
        <p:spPr>
          <a:xfrm>
            <a:off x="4191717" y="3319400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6" name="Google Shape;526;p50"/>
          <p:cNvCxnSpPr>
            <a:endCxn id="525" idx="1"/>
          </p:cNvCxnSpPr>
          <p:nvPr/>
        </p:nvCxnSpPr>
        <p:spPr>
          <a:xfrm>
            <a:off x="3675117" y="3407000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527" name="Google Shape;527;p50"/>
          <p:cNvSpPr/>
          <p:nvPr/>
        </p:nvSpPr>
        <p:spPr>
          <a:xfrm>
            <a:off x="3716225" y="3058100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8" name="Google Shape;528;p50"/>
          <p:cNvSpPr/>
          <p:nvPr/>
        </p:nvSpPr>
        <p:spPr>
          <a:xfrm>
            <a:off x="4191717" y="3825475"/>
            <a:ext cx="192900" cy="183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9" name="Google Shape;529;p50"/>
          <p:cNvCxnSpPr>
            <a:endCxn id="528" idx="1"/>
          </p:cNvCxnSpPr>
          <p:nvPr/>
        </p:nvCxnSpPr>
        <p:spPr>
          <a:xfrm>
            <a:off x="3675117" y="3913075"/>
            <a:ext cx="516600" cy="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530" name="Google Shape;530;p50"/>
          <p:cNvSpPr/>
          <p:nvPr/>
        </p:nvSpPr>
        <p:spPr>
          <a:xfrm>
            <a:off x="3716225" y="3564175"/>
            <a:ext cx="5166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AE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5" name="Google Shape;535;p51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36" name="Google Shape;536;p51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51"/>
          <p:cNvSpPr txBox="1"/>
          <p:nvPr/>
        </p:nvSpPr>
        <p:spPr>
          <a:xfrm>
            <a:off x="917875" y="3538625"/>
            <a:ext cx="7445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Pha 2: </a:t>
            </a: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SyVC → SeVC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Lỗ hổng ứng viên dựa trên ngữ nghĩa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Mỗi SyVC sẽ tạo ra 1 SeVC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38" name="Google Shape;5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38" y="1605074"/>
            <a:ext cx="7132323" cy="15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3" name="Google Shape;543;p52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44" name="Google Shape;544;p52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52"/>
          <p:cNvSpPr txBox="1"/>
          <p:nvPr/>
        </p:nvSpPr>
        <p:spPr>
          <a:xfrm>
            <a:off x="868900" y="2429663"/>
            <a:ext cx="256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Chuyển SyVC  “data” dòng 25 thành SeVC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46" name="Google Shape;546;p52"/>
          <p:cNvSpPr/>
          <p:nvPr/>
        </p:nvSpPr>
        <p:spPr>
          <a:xfrm>
            <a:off x="4101075" y="480050"/>
            <a:ext cx="4559100" cy="422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050" y="567975"/>
            <a:ext cx="4325320" cy="405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2" name="Google Shape;552;p53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53" name="Google Shape;553;p53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53"/>
          <p:cNvSpPr txBox="1"/>
          <p:nvPr/>
        </p:nvSpPr>
        <p:spPr>
          <a:xfrm>
            <a:off x="849300" y="2017650"/>
            <a:ext cx="744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SeVC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Tập các câu lệnh theo thứ tự nhất định có liên quan quan ngữ nghĩa với SyVC cho trước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/>
          <p:nvPr/>
        </p:nvSpPr>
        <p:spPr>
          <a:xfrm>
            <a:off x="881363" y="1279350"/>
            <a:ext cx="1897200" cy="189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3623400" y="1279350"/>
            <a:ext cx="1897200" cy="189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cxnSp>
        <p:nvCxnSpPr>
          <p:cNvPr id="273" name="Google Shape;273;p36"/>
          <p:cNvCxnSpPr/>
          <p:nvPr/>
        </p:nvCxnSpPr>
        <p:spPr>
          <a:xfrm>
            <a:off x="994956" y="3924747"/>
            <a:ext cx="169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74" name="Google Shape;274;p36"/>
          <p:cNvSpPr txBox="1"/>
          <p:nvPr>
            <p:ph idx="4294967295" type="title"/>
          </p:nvPr>
        </p:nvSpPr>
        <p:spPr>
          <a:xfrm>
            <a:off x="719988" y="3212100"/>
            <a:ext cx="224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Nguyễn Bình </a:t>
            </a:r>
            <a:br>
              <a:rPr b="0"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b="0"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Thục Trâm</a:t>
            </a:r>
            <a:endParaRPr b="0"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5" name="Google Shape;275;p36"/>
          <p:cNvSpPr txBox="1"/>
          <p:nvPr>
            <p:ph idx="4294967295" type="subTitle"/>
          </p:nvPr>
        </p:nvSpPr>
        <p:spPr>
          <a:xfrm>
            <a:off x="1120075" y="3960300"/>
            <a:ext cx="14454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20520815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36"/>
          <p:cNvCxnSpPr/>
          <p:nvPr/>
        </p:nvCxnSpPr>
        <p:spPr>
          <a:xfrm>
            <a:off x="3724206" y="3924747"/>
            <a:ext cx="169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77" name="Google Shape;277;p36"/>
          <p:cNvSpPr txBox="1"/>
          <p:nvPr>
            <p:ph idx="4294967295" type="title"/>
          </p:nvPr>
        </p:nvSpPr>
        <p:spPr>
          <a:xfrm>
            <a:off x="3449238" y="3212100"/>
            <a:ext cx="22455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Võ Anh Kiệt</a:t>
            </a:r>
            <a:endParaRPr b="0"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8" name="Google Shape;278;p36"/>
          <p:cNvSpPr txBox="1"/>
          <p:nvPr>
            <p:ph idx="4294967295" type="subTitle"/>
          </p:nvPr>
        </p:nvSpPr>
        <p:spPr>
          <a:xfrm>
            <a:off x="3849325" y="3960300"/>
            <a:ext cx="14454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20520605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6352650" y="1279350"/>
            <a:ext cx="1897200" cy="189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36"/>
          <p:cNvCxnSpPr/>
          <p:nvPr/>
        </p:nvCxnSpPr>
        <p:spPr>
          <a:xfrm>
            <a:off x="6453456" y="3924747"/>
            <a:ext cx="169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81" name="Google Shape;281;p36"/>
          <p:cNvSpPr txBox="1"/>
          <p:nvPr>
            <p:ph idx="4294967295" type="title"/>
          </p:nvPr>
        </p:nvSpPr>
        <p:spPr>
          <a:xfrm>
            <a:off x="6178488" y="3212100"/>
            <a:ext cx="22455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Nguyễn Bùi </a:t>
            </a:r>
            <a:endParaRPr b="0"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Kim Ngân</a:t>
            </a:r>
            <a:endParaRPr b="0"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2" name="Google Shape;282;p36"/>
          <p:cNvSpPr txBox="1"/>
          <p:nvPr>
            <p:ph idx="4294967295" type="subTitle"/>
          </p:nvPr>
        </p:nvSpPr>
        <p:spPr>
          <a:xfrm>
            <a:off x="6578575" y="3960300"/>
            <a:ext cx="14454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20520648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901" y="1375963"/>
            <a:ext cx="1692149" cy="169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857" y="1342275"/>
            <a:ext cx="1759500" cy="175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 rotWithShape="1">
          <a:blip r:embed="rId5">
            <a:alphaModFix/>
          </a:blip>
          <a:srcRect b="7044" l="0" r="0" t="7044"/>
          <a:stretch/>
        </p:blipFill>
        <p:spPr>
          <a:xfrm>
            <a:off x="6467951" y="1375963"/>
            <a:ext cx="1692000" cy="169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74" y="1497150"/>
            <a:ext cx="7837676" cy="31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4"/>
          <p:cNvSpPr txBox="1"/>
          <p:nvPr/>
        </p:nvSpPr>
        <p:spPr>
          <a:xfrm>
            <a:off x="653150" y="602125"/>
            <a:ext cx="744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Gồm 3 step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74" y="1497150"/>
            <a:ext cx="7837676" cy="31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5"/>
          <p:cNvSpPr txBox="1"/>
          <p:nvPr/>
        </p:nvSpPr>
        <p:spPr>
          <a:xfrm>
            <a:off x="849288" y="313300"/>
            <a:ext cx="7445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Step 1: Tạo đồ thị PDG (Program dependence graph) cho mỗi function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	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Nodes: Câu lệnh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	Cạnh: Thể hiện phụ thuộc data / control giữa 2 nodes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74" y="1497150"/>
            <a:ext cx="7837676" cy="31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849288" y="450450"/>
            <a:ext cx="744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Step 2: Tạo program slices cho SyVC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	Vd: pointer “data”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74" y="1497150"/>
            <a:ext cx="7837676" cy="31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7"/>
          <p:cNvSpPr txBox="1"/>
          <p:nvPr/>
        </p:nvSpPr>
        <p:spPr>
          <a:xfrm>
            <a:off x="849288" y="450450"/>
            <a:ext cx="744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Step 3: Chuyển program slices thành SeVC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3" name="Google Shape;583;p58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84" name="Google Shape;584;p58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58"/>
          <p:cNvSpPr txBox="1"/>
          <p:nvPr/>
        </p:nvSpPr>
        <p:spPr>
          <a:xfrm>
            <a:off x="917875" y="3538625"/>
            <a:ext cx="744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Pha 3: </a:t>
            </a: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Encoding SeVC into Vector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86" name="Google Shape;5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38" y="1605074"/>
            <a:ext cx="7132323" cy="15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1" name="Google Shape;591;p59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592" name="Google Shape;592;p59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59"/>
          <p:cNvSpPr txBox="1"/>
          <p:nvPr/>
        </p:nvSpPr>
        <p:spPr>
          <a:xfrm>
            <a:off x="827750" y="2004463"/>
            <a:ext cx="2565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Chuyển SeVC của “data” thành vector làm input cho deep neural network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4" name="Google Shape;594;p59"/>
          <p:cNvSpPr/>
          <p:nvPr/>
        </p:nvSpPr>
        <p:spPr>
          <a:xfrm>
            <a:off x="3909050" y="480050"/>
            <a:ext cx="4751400" cy="422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00" y="634210"/>
            <a:ext cx="4559099" cy="387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0" name="Google Shape;600;p60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01" name="Google Shape;601;p60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60"/>
          <p:cNvSpPr txBox="1"/>
          <p:nvPr/>
        </p:nvSpPr>
        <p:spPr>
          <a:xfrm>
            <a:off x="1083600" y="1562950"/>
            <a:ext cx="697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Programs for learning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Gán label cho vector: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3" name="Google Shape;603;p60"/>
          <p:cNvSpPr/>
          <p:nvPr/>
        </p:nvSpPr>
        <p:spPr>
          <a:xfrm>
            <a:off x="1940725" y="262657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0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604" name="Google Shape;604;p60"/>
          <p:cNvSpPr/>
          <p:nvPr/>
        </p:nvSpPr>
        <p:spPr>
          <a:xfrm>
            <a:off x="1940725" y="313264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1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sp>
        <p:nvSpPr>
          <p:cNvPr id="605" name="Google Shape;605;p60"/>
          <p:cNvSpPr txBox="1"/>
          <p:nvPr/>
        </p:nvSpPr>
        <p:spPr>
          <a:xfrm>
            <a:off x="2619775" y="2587425"/>
            <a:ext cx="19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Not vulnerable</a:t>
            </a:r>
            <a:endParaRPr/>
          </a:p>
        </p:txBody>
      </p:sp>
      <p:sp>
        <p:nvSpPr>
          <p:cNvPr id="606" name="Google Shape;606;p60"/>
          <p:cNvSpPr txBox="1"/>
          <p:nvPr/>
        </p:nvSpPr>
        <p:spPr>
          <a:xfrm>
            <a:off x="2619775" y="3093500"/>
            <a:ext cx="19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</a:t>
            </a: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ulnerable</a:t>
            </a:r>
            <a:endParaRPr/>
          </a:p>
        </p:txBody>
      </p:sp>
      <p:sp>
        <p:nvSpPr>
          <p:cNvPr id="607" name="Google Shape;607;p60"/>
          <p:cNvSpPr txBox="1"/>
          <p:nvPr/>
        </p:nvSpPr>
        <p:spPr>
          <a:xfrm>
            <a:off x="2220450" y="3955225"/>
            <a:ext cx="470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 SemiBold"/>
                <a:ea typeface="Comfortaa SemiBold"/>
                <a:cs typeface="Comfortaa SemiBold"/>
                <a:sym typeface="Comfortaa SemiBold"/>
              </a:rPr>
              <a:t>→ </a:t>
            </a: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A learned deep neural network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1"/>
          <p:cNvSpPr txBox="1"/>
          <p:nvPr>
            <p:ph idx="2" type="title"/>
          </p:nvPr>
        </p:nvSpPr>
        <p:spPr>
          <a:xfrm>
            <a:off x="5970800" y="2432963"/>
            <a:ext cx="1430100" cy="12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613" name="Google Shape;613;p61"/>
          <p:cNvCxnSpPr/>
          <p:nvPr/>
        </p:nvCxnSpPr>
        <p:spPr>
          <a:xfrm>
            <a:off x="1843000" y="2913825"/>
            <a:ext cx="239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14" name="Google Shape;614;p61"/>
          <p:cNvSpPr txBox="1"/>
          <p:nvPr>
            <p:ph type="title"/>
          </p:nvPr>
        </p:nvSpPr>
        <p:spPr>
          <a:xfrm>
            <a:off x="1496200" y="1333900"/>
            <a:ext cx="3301200" cy="14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Kết quả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thực nghiệm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15" name="Google Shape;615;p61"/>
          <p:cNvSpPr txBox="1"/>
          <p:nvPr>
            <p:ph idx="4294967295" type="subTitle"/>
          </p:nvPr>
        </p:nvSpPr>
        <p:spPr>
          <a:xfrm>
            <a:off x="1917238" y="3077750"/>
            <a:ext cx="2245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Theo dữ liệu của bài báo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0" name="Google Shape;620;p62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21" name="Google Shape;621;p62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62"/>
          <p:cNvSpPr txBox="1"/>
          <p:nvPr/>
        </p:nvSpPr>
        <p:spPr>
          <a:xfrm>
            <a:off x="1403550" y="2017650"/>
            <a:ext cx="633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NVD và SARD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SemiBold"/>
              <a:buChar char="-"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Tổng: 15,591 C/C++ programs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		14,780 là vulnerable chứa 126 CWE IDs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7" name="Google Shape;627;p63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28" name="Google Shape;628;p63"/>
          <p:cNvSpPr txBox="1"/>
          <p:nvPr>
            <p:ph idx="4294967295" type="title"/>
          </p:nvPr>
        </p:nvSpPr>
        <p:spPr>
          <a:xfrm>
            <a:off x="722625" y="567975"/>
            <a:ext cx="4036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Thống kê SyVCs / SeVCs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9" name="Google Shape;6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25" y="1440475"/>
            <a:ext cx="6533773" cy="253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63"/>
          <p:cNvCxnSpPr/>
          <p:nvPr/>
        </p:nvCxnSpPr>
        <p:spPr>
          <a:xfrm flipH="1">
            <a:off x="3867850" y="3980175"/>
            <a:ext cx="1138500" cy="463800"/>
          </a:xfrm>
          <a:prstGeom prst="bentConnector3">
            <a:avLst>
              <a:gd fmla="val -12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631" name="Google Shape;631;p63"/>
          <p:cNvCxnSpPr/>
          <p:nvPr/>
        </p:nvCxnSpPr>
        <p:spPr>
          <a:xfrm>
            <a:off x="6446525" y="3991350"/>
            <a:ext cx="905400" cy="4389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632" name="Google Shape;632;p63"/>
          <p:cNvSpPr txBox="1"/>
          <p:nvPr/>
        </p:nvSpPr>
        <p:spPr>
          <a:xfrm>
            <a:off x="7351925" y="4168525"/>
            <a:ext cx="125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Label 0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3" name="Google Shape;633;p63"/>
          <p:cNvSpPr txBox="1"/>
          <p:nvPr/>
        </p:nvSpPr>
        <p:spPr>
          <a:xfrm>
            <a:off x="2610550" y="4168525"/>
            <a:ext cx="125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Label 1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idx="14" type="title"/>
          </p:nvPr>
        </p:nvSpPr>
        <p:spPr>
          <a:xfrm>
            <a:off x="7185575" y="1408363"/>
            <a:ext cx="6864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" name="Google Shape;291;p37"/>
          <p:cNvSpPr txBox="1"/>
          <p:nvPr>
            <p:ph idx="15" type="title"/>
          </p:nvPr>
        </p:nvSpPr>
        <p:spPr>
          <a:xfrm>
            <a:off x="7185575" y="3042201"/>
            <a:ext cx="6864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2" name="Google Shape;292;p37"/>
          <p:cNvSpPr txBox="1"/>
          <p:nvPr>
            <p:ph idx="13" type="title"/>
          </p:nvPr>
        </p:nvSpPr>
        <p:spPr>
          <a:xfrm>
            <a:off x="3580800" y="3042201"/>
            <a:ext cx="6864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3" name="Google Shape;293;p37"/>
          <p:cNvSpPr txBox="1"/>
          <p:nvPr>
            <p:ph idx="9" type="title"/>
          </p:nvPr>
        </p:nvSpPr>
        <p:spPr>
          <a:xfrm>
            <a:off x="3580800" y="1408363"/>
            <a:ext cx="6864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4" name="Google Shape;29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7"/>
          <p:cNvSpPr txBox="1"/>
          <p:nvPr>
            <p:ph idx="2" type="title"/>
          </p:nvPr>
        </p:nvSpPr>
        <p:spPr>
          <a:xfrm>
            <a:off x="1106675" y="1351375"/>
            <a:ext cx="22455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Giới thiệu chung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7"/>
          <p:cNvSpPr txBox="1"/>
          <p:nvPr>
            <p:ph idx="1" type="subTitle"/>
          </p:nvPr>
        </p:nvSpPr>
        <p:spPr>
          <a:xfrm>
            <a:off x="1106663" y="2094775"/>
            <a:ext cx="2245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Ngữ cảnh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p37"/>
          <p:cNvCxnSpPr/>
          <p:nvPr/>
        </p:nvCxnSpPr>
        <p:spPr>
          <a:xfrm>
            <a:off x="1119600" y="2834307"/>
            <a:ext cx="6904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298" name="Google Shape;298;p37"/>
          <p:cNvCxnSpPr/>
          <p:nvPr/>
        </p:nvCxnSpPr>
        <p:spPr>
          <a:xfrm>
            <a:off x="4572000" y="1307600"/>
            <a:ext cx="0" cy="305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99" name="Google Shape;299;p37"/>
          <p:cNvSpPr txBox="1"/>
          <p:nvPr>
            <p:ph idx="2" type="title"/>
          </p:nvPr>
        </p:nvSpPr>
        <p:spPr>
          <a:xfrm>
            <a:off x="4756025" y="1351375"/>
            <a:ext cx="22455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SySeVR framework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7"/>
          <p:cNvSpPr txBox="1"/>
          <p:nvPr>
            <p:ph idx="1" type="subTitle"/>
          </p:nvPr>
        </p:nvSpPr>
        <p:spPr>
          <a:xfrm>
            <a:off x="4756013" y="2094775"/>
            <a:ext cx="224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Tổng quan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Thuật toán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7"/>
          <p:cNvSpPr txBox="1"/>
          <p:nvPr>
            <p:ph idx="2" type="title"/>
          </p:nvPr>
        </p:nvSpPr>
        <p:spPr>
          <a:xfrm>
            <a:off x="1106675" y="3042200"/>
            <a:ext cx="22455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Kết quả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thực nghiệm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7"/>
          <p:cNvSpPr txBox="1"/>
          <p:nvPr>
            <p:ph idx="1" type="subTitle"/>
          </p:nvPr>
        </p:nvSpPr>
        <p:spPr>
          <a:xfrm>
            <a:off x="1106663" y="3785600"/>
            <a:ext cx="224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Kết quả đạt được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Đánh giá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7"/>
          <p:cNvSpPr txBox="1"/>
          <p:nvPr>
            <p:ph idx="2" type="title"/>
          </p:nvPr>
        </p:nvSpPr>
        <p:spPr>
          <a:xfrm>
            <a:off x="4756038" y="3042200"/>
            <a:ext cx="2245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7"/>
          <p:cNvSpPr txBox="1"/>
          <p:nvPr>
            <p:ph idx="1" type="subTitle"/>
          </p:nvPr>
        </p:nvSpPr>
        <p:spPr>
          <a:xfrm>
            <a:off x="4756025" y="3785600"/>
            <a:ext cx="224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Khó khăn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Kết quả đạt được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8" name="Google Shape;638;p64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39" name="Google Shape;639;p64"/>
          <p:cNvSpPr txBox="1"/>
          <p:nvPr>
            <p:ph idx="4294967295" type="title"/>
          </p:nvPr>
        </p:nvSpPr>
        <p:spPr>
          <a:xfrm>
            <a:off x="722625" y="567975"/>
            <a:ext cx="4036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Kết quả đạt được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0" name="Google Shape;6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126" y="1621450"/>
            <a:ext cx="5190948" cy="25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4"/>
          <p:cNvSpPr/>
          <p:nvPr/>
        </p:nvSpPr>
        <p:spPr>
          <a:xfrm>
            <a:off x="3278125" y="1527300"/>
            <a:ext cx="5390400" cy="277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4"/>
          <p:cNvSpPr txBox="1"/>
          <p:nvPr/>
        </p:nvSpPr>
        <p:spPr>
          <a:xfrm>
            <a:off x="434575" y="1527300"/>
            <a:ext cx="2577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ssistant"/>
                <a:ea typeface="Assistant"/>
                <a:cs typeface="Assistant"/>
                <a:sym typeface="Assistant"/>
              </a:rPr>
              <a:t>FPR</a:t>
            </a: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: (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false positive rate) mẫu không có lỗ hổng nhưng xét là có lỗ hổng / 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chọn 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nhầm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3" name="Google Shape;643;p64"/>
          <p:cNvSpPr txBox="1"/>
          <p:nvPr/>
        </p:nvSpPr>
        <p:spPr>
          <a:xfrm>
            <a:off x="434575" y="2829300"/>
            <a:ext cx="2514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ssistant"/>
                <a:ea typeface="Assistant"/>
                <a:cs typeface="Assistant"/>
                <a:sym typeface="Assistant"/>
              </a:rPr>
              <a:t>FNR</a:t>
            </a: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: (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false negative rate) mẫu có lỗ hổng nhưng xét là không có lỗ hổng / bỏ sót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4" name="Google Shape;644;p64"/>
          <p:cNvSpPr txBox="1"/>
          <p:nvPr/>
        </p:nvSpPr>
        <p:spPr>
          <a:xfrm>
            <a:off x="434575" y="4060800"/>
            <a:ext cx="251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Assistant"/>
                <a:ea typeface="Assistant"/>
                <a:cs typeface="Assistant"/>
                <a:sym typeface="Assistant"/>
              </a:rPr>
              <a:t>A:</a:t>
            </a:r>
            <a:r>
              <a:rPr b="1" lang="en" sz="1600"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(Accuracy)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 tỉ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 lệ chính xác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9" name="Google Shape;649;p65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50" name="Google Shape;650;p65"/>
          <p:cNvSpPr txBox="1"/>
          <p:nvPr>
            <p:ph idx="4294967295" type="title"/>
          </p:nvPr>
        </p:nvSpPr>
        <p:spPr>
          <a:xfrm>
            <a:off x="722625" y="567975"/>
            <a:ext cx="4036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Đánh giá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65"/>
          <p:cNvSpPr/>
          <p:nvPr/>
        </p:nvSpPr>
        <p:spPr>
          <a:xfrm>
            <a:off x="1899625" y="1549900"/>
            <a:ext cx="5673900" cy="2550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081" y="1667688"/>
            <a:ext cx="5430594" cy="235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6"/>
          <p:cNvSpPr txBox="1"/>
          <p:nvPr>
            <p:ph idx="2" type="title"/>
          </p:nvPr>
        </p:nvSpPr>
        <p:spPr>
          <a:xfrm>
            <a:off x="669650" y="1489550"/>
            <a:ext cx="1430100" cy="12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8" name="Google Shape;658;p66"/>
          <p:cNvSpPr txBox="1"/>
          <p:nvPr>
            <p:ph idx="1" type="subTitle"/>
          </p:nvPr>
        </p:nvSpPr>
        <p:spPr>
          <a:xfrm>
            <a:off x="2367976" y="2870961"/>
            <a:ext cx="24309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Môi trường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Khó khăn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Kết quả đạt được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9" name="Google Shape;659;p66"/>
          <p:cNvCxnSpPr/>
          <p:nvPr/>
        </p:nvCxnSpPr>
        <p:spPr>
          <a:xfrm>
            <a:off x="2407450" y="2756457"/>
            <a:ext cx="221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60" name="Google Shape;660;p66"/>
          <p:cNvSpPr txBox="1"/>
          <p:nvPr>
            <p:ph type="title"/>
          </p:nvPr>
        </p:nvSpPr>
        <p:spPr>
          <a:xfrm>
            <a:off x="2273975" y="1489550"/>
            <a:ext cx="1635000" cy="10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grpSp>
        <p:nvGrpSpPr>
          <p:cNvPr id="661" name="Google Shape;661;p66"/>
          <p:cNvGrpSpPr/>
          <p:nvPr/>
        </p:nvGrpSpPr>
        <p:grpSpPr>
          <a:xfrm>
            <a:off x="4930657" y="1094124"/>
            <a:ext cx="3578102" cy="2955266"/>
            <a:chOff x="4311144" y="1401685"/>
            <a:chExt cx="3876600" cy="3201805"/>
          </a:xfrm>
        </p:grpSpPr>
        <p:sp>
          <p:nvSpPr>
            <p:cNvPr id="662" name="Google Shape;662;p66"/>
            <p:cNvSpPr/>
            <p:nvPr/>
          </p:nvSpPr>
          <p:spPr>
            <a:xfrm>
              <a:off x="5673108" y="4048589"/>
              <a:ext cx="1157606" cy="502022"/>
            </a:xfrm>
            <a:custGeom>
              <a:rect b="b" l="l" r="r" t="t"/>
              <a:pathLst>
                <a:path extrusionOk="0" h="19639" w="37258">
                  <a:moveTo>
                    <a:pt x="4302" y="0"/>
                  </a:moveTo>
                  <a:lnTo>
                    <a:pt x="4302" y="9523"/>
                  </a:lnTo>
                  <a:cubicBezTo>
                    <a:pt x="4302" y="12638"/>
                    <a:pt x="3229" y="15653"/>
                    <a:pt x="1262" y="18087"/>
                  </a:cubicBezTo>
                  <a:lnTo>
                    <a:pt x="0" y="19638"/>
                  </a:lnTo>
                  <a:lnTo>
                    <a:pt x="37258" y="19638"/>
                  </a:lnTo>
                  <a:lnTo>
                    <a:pt x="35996" y="18087"/>
                  </a:lnTo>
                  <a:cubicBezTo>
                    <a:pt x="34029" y="15653"/>
                    <a:pt x="32957" y="12638"/>
                    <a:pt x="32957" y="9523"/>
                  </a:cubicBezTo>
                  <a:lnTo>
                    <a:pt x="3295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6"/>
            <p:cNvSpPr/>
            <p:nvPr/>
          </p:nvSpPr>
          <p:spPr>
            <a:xfrm>
              <a:off x="4311144" y="1401685"/>
              <a:ext cx="3876600" cy="2646900"/>
            </a:xfrm>
            <a:prstGeom prst="roundRect">
              <a:avLst>
                <a:gd fmla="val 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6"/>
            <p:cNvSpPr/>
            <p:nvPr/>
          </p:nvSpPr>
          <p:spPr>
            <a:xfrm rot="10800000">
              <a:off x="4312964" y="3631599"/>
              <a:ext cx="3873000" cy="416100"/>
            </a:xfrm>
            <a:prstGeom prst="round2SameRect">
              <a:avLst>
                <a:gd fmla="val 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6"/>
            <p:cNvSpPr/>
            <p:nvPr/>
          </p:nvSpPr>
          <p:spPr>
            <a:xfrm>
              <a:off x="4517909" y="1576228"/>
              <a:ext cx="3486900" cy="1880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6"/>
            <p:cNvSpPr/>
            <p:nvPr/>
          </p:nvSpPr>
          <p:spPr>
            <a:xfrm>
              <a:off x="5673106" y="4550573"/>
              <a:ext cx="1157606" cy="52916"/>
            </a:xfrm>
            <a:custGeom>
              <a:rect b="b" l="l" r="r" t="t"/>
              <a:pathLst>
                <a:path extrusionOk="0" h="1703" w="37258">
                  <a:moveTo>
                    <a:pt x="0" y="0"/>
                  </a:moveTo>
                  <a:lnTo>
                    <a:pt x="0" y="1703"/>
                  </a:lnTo>
                  <a:lnTo>
                    <a:pt x="37258" y="1703"/>
                  </a:lnTo>
                  <a:lnTo>
                    <a:pt x="3725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6"/>
            <p:cNvSpPr/>
            <p:nvPr/>
          </p:nvSpPr>
          <p:spPr>
            <a:xfrm>
              <a:off x="6196872" y="3786468"/>
              <a:ext cx="105900" cy="1059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8" name="Google Shape;6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700" y="1289300"/>
            <a:ext cx="3187999" cy="167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3" name="Google Shape;673;p67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74" name="Google Shape;674;p67"/>
          <p:cNvSpPr txBox="1"/>
          <p:nvPr>
            <p:ph idx="4294967295" type="title"/>
          </p:nvPr>
        </p:nvSpPr>
        <p:spPr>
          <a:xfrm>
            <a:off x="722625" y="567975"/>
            <a:ext cx="4036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Môi trường thực nghiệm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5" name="Google Shape;675;p67"/>
          <p:cNvSpPr txBox="1"/>
          <p:nvPr/>
        </p:nvSpPr>
        <p:spPr>
          <a:xfrm>
            <a:off x="722625" y="1328100"/>
            <a:ext cx="7921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Máy ảo VM Ware:</a:t>
            </a:r>
            <a:endParaRPr sz="1600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CPU: 1 nhân 2 luồng</a:t>
            </a:r>
            <a:endParaRPr sz="1600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Ram: 6 GB</a:t>
            </a:r>
            <a:endParaRPr sz="1600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Hệ điều hành: Ubuntu 18.04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0" name="Google Shape;680;p68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81" name="Google Shape;681;p68"/>
          <p:cNvSpPr txBox="1"/>
          <p:nvPr>
            <p:ph idx="4294967295" type="title"/>
          </p:nvPr>
        </p:nvSpPr>
        <p:spPr>
          <a:xfrm>
            <a:off x="722625" y="567975"/>
            <a:ext cx="4036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Môi trường thực nghiệm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2" name="Google Shape;682;p68"/>
          <p:cNvSpPr txBox="1"/>
          <p:nvPr/>
        </p:nvSpPr>
        <p:spPr>
          <a:xfrm>
            <a:off x="722625" y="1328100"/>
            <a:ext cx="7921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Python 2.7 và 3.6</a:t>
            </a:r>
            <a:endParaRPr sz="1600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Joern 0.3.1 (Parse code, create graph,…)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Neo4J 2.1.8 Community Edition (Database)</a:t>
            </a:r>
            <a:endParaRPr sz="1600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+ Gremlin for Neo4J 2.X (Querri)</a:t>
            </a:r>
            <a:endParaRPr sz="1600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Tensorflow 1.6 (Library: Tác vụ nhận thức và hiểu ngôn ngữ)</a:t>
            </a:r>
            <a:endParaRPr sz="1600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hlink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Gensim 3.4 (Library: Xử lý ngôn ngữ tự nhiên)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7" name="Google Shape;687;p69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88" name="Google Shape;688;p69"/>
          <p:cNvSpPr txBox="1"/>
          <p:nvPr>
            <p:ph idx="4294967295" type="title"/>
          </p:nvPr>
        </p:nvSpPr>
        <p:spPr>
          <a:xfrm>
            <a:off x="722625" y="567975"/>
            <a:ext cx="4036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Khó khăn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69"/>
          <p:cNvSpPr txBox="1"/>
          <p:nvPr/>
        </p:nvSpPr>
        <p:spPr>
          <a:xfrm>
            <a:off x="722625" y="1328100"/>
            <a:ext cx="7921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Docker image không thể build: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+"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Build dựa trên file yml có sẵn của bài và nguồn fork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Cài đặt trên máy: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+"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Cài đặt cần phải cài đặt đúng phiên bản 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+"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Các phiên bản đã cũ và những bản thay thế khó tương thích ngược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Vấn đề khác: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+"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Các nguồn tham khảo bằng tiếng Trung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4" name="Google Shape;694;p70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95" name="Google Shape;695;p70"/>
          <p:cNvSpPr txBox="1"/>
          <p:nvPr>
            <p:ph idx="4294967295" type="title"/>
          </p:nvPr>
        </p:nvSpPr>
        <p:spPr>
          <a:xfrm>
            <a:off x="722625" y="567975"/>
            <a:ext cx="4036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Kết quả thực nghiệm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6" name="Google Shape;6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275" y="1391975"/>
            <a:ext cx="5998474" cy="33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0"/>
          <p:cNvSpPr txBox="1"/>
          <p:nvPr>
            <p:ph idx="4294967295" type="title"/>
          </p:nvPr>
        </p:nvSpPr>
        <p:spPr>
          <a:xfrm>
            <a:off x="382775" y="2648100"/>
            <a:ext cx="21339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Joern: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Parse code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2" name="Google Shape;702;p71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703" name="Google Shape;703;p71"/>
          <p:cNvSpPr txBox="1"/>
          <p:nvPr>
            <p:ph idx="4294967295" type="title"/>
          </p:nvPr>
        </p:nvSpPr>
        <p:spPr>
          <a:xfrm>
            <a:off x="722625" y="567975"/>
            <a:ext cx="4036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Kết quả thực nghiệm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71"/>
          <p:cNvSpPr txBox="1"/>
          <p:nvPr>
            <p:ph idx="4294967295" type="title"/>
          </p:nvPr>
        </p:nvSpPr>
        <p:spPr>
          <a:xfrm>
            <a:off x="422950" y="2466763"/>
            <a:ext cx="21339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CFG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PDG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5" name="Google Shape;705;p71"/>
          <p:cNvPicPr preferRelativeResize="0"/>
          <p:nvPr/>
        </p:nvPicPr>
        <p:blipFill rotWithShape="1">
          <a:blip r:embed="rId3">
            <a:alphaModFix/>
          </a:blip>
          <a:srcRect b="15290" l="0" r="0" t="0"/>
          <a:stretch/>
        </p:blipFill>
        <p:spPr>
          <a:xfrm>
            <a:off x="1477200" y="1322875"/>
            <a:ext cx="7185850" cy="34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0" name="Google Shape;710;p72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711" name="Google Shape;711;p72"/>
          <p:cNvSpPr txBox="1"/>
          <p:nvPr>
            <p:ph idx="4294967295" type="title"/>
          </p:nvPr>
        </p:nvSpPr>
        <p:spPr>
          <a:xfrm>
            <a:off x="722625" y="567975"/>
            <a:ext cx="4036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Kết quả thực nghiệm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72"/>
          <p:cNvSpPr txBox="1"/>
          <p:nvPr>
            <p:ph idx="4294967295" type="title"/>
          </p:nvPr>
        </p:nvSpPr>
        <p:spPr>
          <a:xfrm>
            <a:off x="422950" y="2466763"/>
            <a:ext cx="21339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4 Kinds </a:t>
            </a: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Get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Extract slide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3" name="Google Shape;713;p72"/>
          <p:cNvPicPr preferRelativeResize="0"/>
          <p:nvPr/>
        </p:nvPicPr>
        <p:blipFill rotWithShape="1">
          <a:blip r:embed="rId3">
            <a:alphaModFix/>
          </a:blip>
          <a:srcRect b="38890" l="12846" r="0" t="0"/>
          <a:stretch/>
        </p:blipFill>
        <p:spPr>
          <a:xfrm>
            <a:off x="2360775" y="1656575"/>
            <a:ext cx="6322824" cy="28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8" name="Google Shape;718;p73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719" name="Google Shape;719;p73"/>
          <p:cNvSpPr txBox="1"/>
          <p:nvPr>
            <p:ph idx="4294967295" type="title"/>
          </p:nvPr>
        </p:nvSpPr>
        <p:spPr>
          <a:xfrm>
            <a:off x="722625" y="567975"/>
            <a:ext cx="4036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Kết quả thực nghiệm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73"/>
          <p:cNvSpPr txBox="1"/>
          <p:nvPr>
            <p:ph idx="4294967295" type="title"/>
          </p:nvPr>
        </p:nvSpPr>
        <p:spPr>
          <a:xfrm>
            <a:off x="355000" y="2297413"/>
            <a:ext cx="21339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Make label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Write label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to slide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1" name="Google Shape;721;p73"/>
          <p:cNvPicPr preferRelativeResize="0"/>
          <p:nvPr/>
        </p:nvPicPr>
        <p:blipFill rotWithShape="1">
          <a:blip r:embed="rId3">
            <a:alphaModFix/>
          </a:blip>
          <a:srcRect b="0" l="13141" r="0" t="61310"/>
          <a:stretch/>
        </p:blipFill>
        <p:spPr>
          <a:xfrm>
            <a:off x="2318100" y="1927913"/>
            <a:ext cx="6415752" cy="22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1813550" y="2639550"/>
            <a:ext cx="55170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Giới thiệu chung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0" name="Google Shape;310;p38"/>
          <p:cNvSpPr txBox="1"/>
          <p:nvPr>
            <p:ph idx="2" type="title"/>
          </p:nvPr>
        </p:nvSpPr>
        <p:spPr>
          <a:xfrm>
            <a:off x="3856800" y="1160663"/>
            <a:ext cx="1430100" cy="12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311" name="Google Shape;311;p38"/>
          <p:cNvCxnSpPr/>
          <p:nvPr/>
        </p:nvCxnSpPr>
        <p:spPr>
          <a:xfrm>
            <a:off x="3464250" y="3494120"/>
            <a:ext cx="221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6" name="Google Shape;726;p74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727" name="Google Shape;727;p74"/>
          <p:cNvSpPr txBox="1"/>
          <p:nvPr>
            <p:ph idx="4294967295" type="title"/>
          </p:nvPr>
        </p:nvSpPr>
        <p:spPr>
          <a:xfrm>
            <a:off x="722625" y="567975"/>
            <a:ext cx="40368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Kết quả thực nghiệm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8" name="Google Shape;728;p74"/>
          <p:cNvSpPr txBox="1"/>
          <p:nvPr>
            <p:ph idx="4294967295" type="title"/>
          </p:nvPr>
        </p:nvSpPr>
        <p:spPr>
          <a:xfrm>
            <a:off x="502250" y="2800513"/>
            <a:ext cx="21339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9" name="Google Shape;729;p74"/>
          <p:cNvPicPr preferRelativeResize="0"/>
          <p:nvPr/>
        </p:nvPicPr>
        <p:blipFill rotWithShape="1">
          <a:blip r:embed="rId3">
            <a:alphaModFix/>
          </a:blip>
          <a:srcRect b="0" l="12701" r="0" t="13644"/>
          <a:stretch/>
        </p:blipFill>
        <p:spPr>
          <a:xfrm>
            <a:off x="2322500" y="1312175"/>
            <a:ext cx="6290126" cy="34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5"/>
          <p:cNvSpPr txBox="1"/>
          <p:nvPr>
            <p:ph idx="4294967295" type="ctrTitle"/>
          </p:nvPr>
        </p:nvSpPr>
        <p:spPr>
          <a:xfrm>
            <a:off x="3024450" y="1463550"/>
            <a:ext cx="30951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35" name="Google Shape;735;p75"/>
          <p:cNvSpPr txBox="1"/>
          <p:nvPr>
            <p:ph idx="4294967295" type="subTitle"/>
          </p:nvPr>
        </p:nvSpPr>
        <p:spPr>
          <a:xfrm>
            <a:off x="3075450" y="2746375"/>
            <a:ext cx="29931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900"/>
              <a:t>Do you have any questions?</a:t>
            </a:r>
            <a:endParaRPr sz="1700"/>
          </a:p>
        </p:txBody>
      </p:sp>
      <p:cxnSp>
        <p:nvCxnSpPr>
          <p:cNvPr id="736" name="Google Shape;736;p75"/>
          <p:cNvCxnSpPr/>
          <p:nvPr/>
        </p:nvCxnSpPr>
        <p:spPr>
          <a:xfrm>
            <a:off x="3309750" y="2571753"/>
            <a:ext cx="2524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/>
          <p:nvPr/>
        </p:nvSpPr>
        <p:spPr>
          <a:xfrm>
            <a:off x="5305975" y="1495050"/>
            <a:ext cx="3124800" cy="190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39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18" name="Google Shape;318;p39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NGỮ CẢNH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722625" y="1617450"/>
            <a:ext cx="434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Tầm quan trọng của phát hiện lỗ hổng phần mềm thúc đẩy nhiều hướng nghiên cứu.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Deep learning: phương pháp hấp dẫn bởi sự hiệu quả và ít phụ thuộc vào con người, công đoạn thủ công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727" y="1592876"/>
            <a:ext cx="3045276" cy="171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/>
          <p:nvPr/>
        </p:nvSpPr>
        <p:spPr>
          <a:xfrm>
            <a:off x="4823450" y="567975"/>
            <a:ext cx="3831300" cy="38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40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27" name="Google Shape;327;p40"/>
          <p:cNvSpPr txBox="1"/>
          <p:nvPr>
            <p:ph idx="4294967295" type="title"/>
          </p:nvPr>
        </p:nvSpPr>
        <p:spPr>
          <a:xfrm>
            <a:off x="722625" y="567975"/>
            <a:ext cx="36429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RESEARCH QUESTIONS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1233438" y="1772150"/>
            <a:ext cx="343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Ứng dụng được trên nhiều loại neural networks ?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722625" y="1948000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1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475" y="674887"/>
            <a:ext cx="3643025" cy="36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/>
        </p:nvSpPr>
        <p:spPr>
          <a:xfrm>
            <a:off x="1233438" y="2807125"/>
            <a:ext cx="343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Độ hiệu quả so với các phương pháp hiện nay ?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722625" y="2982975"/>
            <a:ext cx="352800" cy="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udea"/>
                <a:ea typeface="Gudea"/>
                <a:cs typeface="Gudea"/>
                <a:sym typeface="Gudea"/>
              </a:rPr>
              <a:t>2</a:t>
            </a:r>
            <a:endParaRPr b="1">
              <a:solidFill>
                <a:schemeClr val="dk1"/>
              </a:solidFill>
              <a:latin typeface="Gudea"/>
              <a:ea typeface="Gudea"/>
              <a:cs typeface="Gudea"/>
              <a:sym typeface="Gud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idx="2" type="title"/>
          </p:nvPr>
        </p:nvSpPr>
        <p:spPr>
          <a:xfrm>
            <a:off x="2025350" y="1560825"/>
            <a:ext cx="1430100" cy="12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38" name="Google Shape;338;p41"/>
          <p:cNvCxnSpPr/>
          <p:nvPr/>
        </p:nvCxnSpPr>
        <p:spPr>
          <a:xfrm>
            <a:off x="4107850" y="3031038"/>
            <a:ext cx="239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39" name="Google Shape;339;p41"/>
          <p:cNvSpPr txBox="1"/>
          <p:nvPr>
            <p:ph type="title"/>
          </p:nvPr>
        </p:nvSpPr>
        <p:spPr>
          <a:xfrm>
            <a:off x="4007950" y="1411725"/>
            <a:ext cx="3301200" cy="14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SySeVR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" name="Google Shape;344;p42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45" name="Google Shape;345;p42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BASIC IDEA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849300" y="1630575"/>
            <a:ext cx="74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Dựa trên ý tưởng xử lý hình ảnh trong deep 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learning: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region proposal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318" y="2546202"/>
            <a:ext cx="7059356" cy="15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43"/>
          <p:cNvCxnSpPr/>
          <p:nvPr/>
        </p:nvCxnSpPr>
        <p:spPr>
          <a:xfrm>
            <a:off x="722625" y="1265820"/>
            <a:ext cx="22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353" name="Google Shape;353;p43"/>
          <p:cNvSpPr txBox="1"/>
          <p:nvPr>
            <p:ph idx="4294967295" type="title"/>
          </p:nvPr>
        </p:nvSpPr>
        <p:spPr>
          <a:xfrm>
            <a:off x="722625" y="567975"/>
            <a:ext cx="2473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BASIC IDEA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849300" y="1904900"/>
            <a:ext cx="744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Chia chương trình thành 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những </a:t>
            </a:r>
            <a:r>
              <a:rPr b="1" lang="en" sz="1600" u="sng">
                <a:latin typeface="Montserrat"/>
                <a:ea typeface="Montserrat"/>
                <a:cs typeface="Montserrat"/>
                <a:sym typeface="Montserrat"/>
              </a:rPr>
              <a:t>pieces of code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, chứa các đặc điểm về cú pháp - syntax và ngữ nghĩa - semantics của lỗ hổng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849300" y="2907675"/>
            <a:ext cx="744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SySeVR</a:t>
            </a:r>
            <a:endParaRPr sz="2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Montserrat SemiBold"/>
                <a:ea typeface="Montserrat SemiBold"/>
                <a:cs typeface="Montserrat SemiBold"/>
                <a:sym typeface="Montserrat SemiBold"/>
              </a:rPr>
              <a:t>Sy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ntax-based, </a:t>
            </a:r>
            <a:r>
              <a:rPr lang="en" sz="1600" u="sng">
                <a:latin typeface="Montserrat SemiBold"/>
                <a:ea typeface="Montserrat SemiBold"/>
                <a:cs typeface="Montserrat SemiBold"/>
                <a:sym typeface="Montserrat SemiBold"/>
              </a:rPr>
              <a:t>Se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mantics-based và </a:t>
            </a:r>
            <a:r>
              <a:rPr lang="en" sz="1600" u="sng">
                <a:latin typeface="Montserrat SemiBold"/>
                <a:ea typeface="Montserrat SemiBold"/>
                <a:cs typeface="Montserrat SemiBold"/>
                <a:sym typeface="Montserrat SemiBold"/>
              </a:rPr>
              <a:t>V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ector </a:t>
            </a:r>
            <a:r>
              <a:rPr lang="en" sz="1600" u="sng">
                <a:latin typeface="Montserrat SemiBold"/>
                <a:ea typeface="Montserrat SemiBold"/>
                <a:cs typeface="Montserrat SemiBold"/>
                <a:sym typeface="Montserrat SemiBold"/>
              </a:rPr>
              <a:t>R</a:t>
            </a: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epresentations 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fety at Workplace Consulting Toolkit by Slidesgo">
  <a:themeElements>
    <a:clrScheme name="Simple Light">
      <a:dk1>
        <a:srgbClr val="191919"/>
      </a:dk1>
      <a:lt1>
        <a:srgbClr val="666666"/>
      </a:lt1>
      <a:dk2>
        <a:srgbClr val="999999"/>
      </a:dk2>
      <a:lt2>
        <a:srgbClr val="B7B7B7"/>
      </a:lt2>
      <a:accent1>
        <a:srgbClr val="DCDDDE"/>
      </a:accent1>
      <a:accent2>
        <a:srgbClr val="E0E2E4"/>
      </a:accent2>
      <a:accent3>
        <a:srgbClr val="FDFDF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